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6"/>
  </p:notesMasterIdLst>
  <p:sldIdLst>
    <p:sldId id="256" r:id="rId2"/>
    <p:sldId id="257" r:id="rId3"/>
    <p:sldId id="267" r:id="rId4"/>
    <p:sldId id="258" r:id="rId5"/>
    <p:sldId id="272" r:id="rId6"/>
    <p:sldId id="268" r:id="rId7"/>
    <p:sldId id="270" r:id="rId8"/>
    <p:sldId id="290" r:id="rId9"/>
    <p:sldId id="276" r:id="rId10"/>
    <p:sldId id="269" r:id="rId11"/>
    <p:sldId id="259" r:id="rId12"/>
    <p:sldId id="260" r:id="rId13"/>
    <p:sldId id="261" r:id="rId14"/>
    <p:sldId id="262" r:id="rId15"/>
    <p:sldId id="263" r:id="rId16"/>
    <p:sldId id="282" r:id="rId17"/>
    <p:sldId id="302" r:id="rId18"/>
    <p:sldId id="303" r:id="rId19"/>
    <p:sldId id="301" r:id="rId20"/>
    <p:sldId id="277" r:id="rId21"/>
    <p:sldId id="278" r:id="rId22"/>
    <p:sldId id="304" r:id="rId23"/>
    <p:sldId id="316" r:id="rId24"/>
    <p:sldId id="292" r:id="rId25"/>
    <p:sldId id="293" r:id="rId26"/>
    <p:sldId id="295" r:id="rId27"/>
    <p:sldId id="285" r:id="rId28"/>
    <p:sldId id="280" r:id="rId29"/>
    <p:sldId id="264" r:id="rId30"/>
    <p:sldId id="281" r:id="rId31"/>
    <p:sldId id="300" r:id="rId32"/>
    <p:sldId id="299" r:id="rId33"/>
    <p:sldId id="298" r:id="rId34"/>
    <p:sldId id="305" r:id="rId35"/>
    <p:sldId id="297" r:id="rId36"/>
    <p:sldId id="306" r:id="rId37"/>
    <p:sldId id="307" r:id="rId38"/>
    <p:sldId id="308" r:id="rId39"/>
    <p:sldId id="309" r:id="rId40"/>
    <p:sldId id="310" r:id="rId41"/>
    <p:sldId id="311" r:id="rId42"/>
    <p:sldId id="286" r:id="rId43"/>
    <p:sldId id="312" r:id="rId44"/>
    <p:sldId id="274" r:id="rId45"/>
    <p:sldId id="291" r:id="rId46"/>
    <p:sldId id="287" r:id="rId47"/>
    <p:sldId id="288" r:id="rId48"/>
    <p:sldId id="275" r:id="rId49"/>
    <p:sldId id="313" r:id="rId50"/>
    <p:sldId id="289" r:id="rId51"/>
    <p:sldId id="314" r:id="rId52"/>
    <p:sldId id="315" r:id="rId53"/>
    <p:sldId id="266" r:id="rId54"/>
    <p:sldId id="271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0" autoAdjust="0"/>
    <p:restoredTop sz="94660"/>
  </p:normalViewPr>
  <p:slideViewPr>
    <p:cSldViewPr>
      <p:cViewPr varScale="1">
        <p:scale>
          <a:sx n="86" d="100"/>
          <a:sy n="86" d="100"/>
        </p:scale>
        <p:origin x="-153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AA6D2-6F58-4665-8FB4-8DDB571C15AE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2C625-AA16-4EB7-9C5C-75027E0B5B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2C625-AA16-4EB7-9C5C-75027E0B5B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6BA222A2-6197-46AC-91C8-B4C12918DFEB}" type="slidenum">
              <a:rPr lang="en-GB" smtClean="0">
                <a:latin typeface="Times New Roman" pitchFamily="18" charset="0"/>
                <a:cs typeface="Arial" pitchFamily="34" charset="0"/>
              </a:rPr>
              <a:pPr>
                <a:buFont typeface="Wingdings" pitchFamily="2" charset="2"/>
                <a:buNone/>
              </a:pPr>
              <a:t>27</a:t>
            </a:fld>
            <a:endParaRPr lang="en-GB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Times New Roman" pitchFamily="18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49AD87-8B15-4680-8A9B-CD7965A5F6CF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D4F1A41-DCBF-4149-92BD-4AC717F527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642A1B-413A-4DCA-A646-630539B45F1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DCD078-7EC1-4F3C-9FD6-FD51C7AE0259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DAFB8B0F-A238-47DE-9EB7-217ABA699CA9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5DB560ED-16F1-4159-8A6B-725A327B7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elearn.stisd.net/file.php/186/rey_moro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276600"/>
            <a:ext cx="3352800" cy="332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305800" cy="1295400"/>
          </a:xfrm>
        </p:spPr>
        <p:txBody>
          <a:bodyPr/>
          <a:lstStyle/>
          <a:p>
            <a:pPr algn="ctr"/>
            <a:r>
              <a:rPr lang="es-HN" cap="none" dirty="0" smtClean="0">
                <a:latin typeface="Century" pitchFamily="18" charset="0"/>
              </a:rPr>
              <a:t>El Romancero</a:t>
            </a:r>
            <a:br>
              <a:rPr lang="es-HN" cap="none" dirty="0" smtClean="0">
                <a:latin typeface="Century" pitchFamily="18" charset="0"/>
              </a:rPr>
            </a:br>
            <a:endParaRPr lang="es-HN" cap="none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20926"/>
          </a:xfrm>
        </p:spPr>
        <p:txBody>
          <a:bodyPr/>
          <a:lstStyle/>
          <a:p>
            <a:pPr algn="ctr"/>
            <a:r>
              <a:rPr lang="es-ES" dirty="0" smtClean="0">
                <a:latin typeface="Century" pitchFamily="18" charset="0"/>
              </a:rPr>
              <a:t>Romances viejos y Romances nuevos</a:t>
            </a:r>
            <a:endParaRPr lang="en-US" dirty="0">
              <a:latin typeface="Century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2133600"/>
          <a:ext cx="8537576" cy="4092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8788"/>
                <a:gridCol w="4268788"/>
              </a:tblGrid>
              <a:tr h="587375">
                <a:tc>
                  <a:txBody>
                    <a:bodyPr/>
                    <a:lstStyle/>
                    <a:p>
                      <a:pPr algn="ctr"/>
                      <a:r>
                        <a:rPr lang="es-ES" sz="2400" b="1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00000"/>
                              <a:tint val="3000"/>
                            </a:schemeClr>
                          </a:solidFill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  <a:latin typeface="Century" pitchFamily="18" charset="0"/>
                        </a:rPr>
                        <a:t>Romances</a:t>
                      </a:r>
                      <a:r>
                        <a:rPr lang="es-ES" sz="2400" b="1" cap="none" spc="0" baseline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00000"/>
                              <a:tint val="3000"/>
                            </a:schemeClr>
                          </a:solidFill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  <a:latin typeface="Century" pitchFamily="18" charset="0"/>
                        </a:rPr>
                        <a:t> Viejos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solidFill>
                            <a:schemeClr val="accent1">
                              <a:satMod val="200000"/>
                              <a:tint val="3000"/>
                            </a:schemeClr>
                          </a:solidFill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  <a:latin typeface="Century" pitchFamily="18" charset="0"/>
                        </a:rPr>
                        <a:t>Romances Nuevos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  <a:latin typeface="Century" pitchFamily="18" charset="0"/>
                      </a:endParaRPr>
                    </a:p>
                  </a:txBody>
                  <a:tcPr/>
                </a:tc>
              </a:tr>
              <a:tr h="2232025"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dirty="0" smtClean="0">
                          <a:latin typeface="Century" pitchFamily="18" charset="0"/>
                        </a:rPr>
                        <a:t>Surgen a mediados</a:t>
                      </a:r>
                      <a:r>
                        <a:rPr lang="es-ES" sz="2800" baseline="0" dirty="0" smtClean="0">
                          <a:latin typeface="Century" pitchFamily="18" charset="0"/>
                        </a:rPr>
                        <a:t> del siglo XIV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Tienen una métrica (medida), poco correcta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Son de estilo muy sencillo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Son épicos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Son anónimos</a:t>
                      </a:r>
                      <a:endParaRPr lang="en-US" sz="28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dirty="0" smtClean="0">
                          <a:latin typeface="Century" pitchFamily="18" charset="0"/>
                        </a:rPr>
                        <a:t>Fueron escritos a partir del siglo XVI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dirty="0" smtClean="0">
                          <a:latin typeface="Century" pitchFamily="18" charset="0"/>
                        </a:rPr>
                        <a:t>Su</a:t>
                      </a:r>
                      <a:r>
                        <a:rPr lang="es-ES" sz="2800" baseline="0" dirty="0" smtClean="0">
                          <a:latin typeface="Century" pitchFamily="18" charset="0"/>
                        </a:rPr>
                        <a:t> métrica está más cuidada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Son líricos (expresan sentimientos)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es-ES" sz="2800" baseline="0" dirty="0" smtClean="0">
                          <a:latin typeface="Century" pitchFamily="18" charset="0"/>
                        </a:rPr>
                        <a:t>Son de autores cultos y conocidos</a:t>
                      </a:r>
                      <a:endParaRPr lang="en-US" sz="28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679274"/>
          </a:xfrm>
        </p:spPr>
        <p:txBody>
          <a:bodyPr/>
          <a:lstStyle/>
          <a:p>
            <a:pPr algn="ctr"/>
            <a:r>
              <a:rPr lang="en-US" dirty="0" smtClean="0">
                <a:latin typeface="Century" pitchFamily="18" charset="0"/>
              </a:rPr>
              <a:t>Clasificación…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/>
          </a:bodyPr>
          <a:lstStyle/>
          <a:p>
            <a:pPr algn="just"/>
            <a:r>
              <a:rPr lang="es-HN" dirty="0" smtClean="0">
                <a:latin typeface="Century" pitchFamily="18" charset="0"/>
              </a:rPr>
              <a:t>Una vez constituido como género, retratan temas diversos, por lo que se dividen en: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Históricos: basados en la épica tradicional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Legendarios: recogen leyendas de la época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Novelescos: producto de la imaginación popular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Fronterizos y Moriscos: guerras entre moros y cristianos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Carolingios: </a:t>
            </a:r>
            <a:r>
              <a:rPr lang="es-HN" sz="2800" dirty="0" smtClean="0">
                <a:latin typeface="Century" pitchFamily="18" charset="0"/>
              </a:rPr>
              <a:t>Narran hazañas de héroes de la épica francesa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Líricos: Expresan sentimientos del autor. </a:t>
            </a:r>
          </a:p>
          <a:p>
            <a:pPr lvl="1" algn="just"/>
            <a:endParaRPr lang="en-US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755474"/>
          </a:xfrm>
        </p:spPr>
        <p:txBody>
          <a:bodyPr/>
          <a:lstStyle/>
          <a:p>
            <a:pPr algn="ctr"/>
            <a:r>
              <a:rPr lang="es-HN" dirty="0" smtClean="0">
                <a:latin typeface="Century" pitchFamily="18" charset="0"/>
              </a:rPr>
              <a:t>Romances Históricos</a:t>
            </a:r>
            <a:endParaRPr lang="es-HN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181600"/>
          </a:xfrm>
        </p:spPr>
        <p:txBody>
          <a:bodyPr>
            <a:no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Son considerados los herederos más directos de las antiguas gestas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Durante los siglos XIII y XIV, los juglares editaron y alargaron poemas primitivos para mantener el interés del publico. De estas modificaciones y ampliaciones derivan este tipo de romances</a:t>
            </a:r>
          </a:p>
          <a:p>
            <a:pPr lvl="1" algn="just"/>
            <a:r>
              <a:rPr lang="es-HN" sz="3200" dirty="0" smtClean="0">
                <a:latin typeface="Century" pitchFamily="18" charset="0"/>
              </a:rPr>
              <a:t>Ejemplo:  </a:t>
            </a:r>
          </a:p>
          <a:p>
            <a:pPr lvl="2" algn="just"/>
            <a:r>
              <a:rPr lang="es-HN" sz="3200" dirty="0" smtClean="0">
                <a:latin typeface="Century" pitchFamily="18" charset="0"/>
              </a:rPr>
              <a:t>Cabalga Diego Laínez</a:t>
            </a:r>
          </a:p>
          <a:p>
            <a:pPr lvl="2" algn="just"/>
            <a:r>
              <a:rPr lang="es-HN" sz="3200" dirty="0" smtClean="0">
                <a:latin typeface="Century" pitchFamily="18" charset="0"/>
              </a:rPr>
              <a:t>Rodrigo Díaz de Vivar</a:t>
            </a: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907874"/>
          </a:xfrm>
        </p:spPr>
        <p:txBody>
          <a:bodyPr/>
          <a:lstStyle/>
          <a:p>
            <a:r>
              <a:rPr lang="es-HN" dirty="0" smtClean="0">
                <a:latin typeface="Century" pitchFamily="18" charset="0"/>
              </a:rPr>
              <a:t>Romances Históricos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Este tipo de romances no siempre retratan sucesos y personajes reales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Su nombre de históricos sólo retrata el carácter de los temas utilizados: </a:t>
            </a:r>
          </a:p>
          <a:p>
            <a:pPr lvl="1" algn="just"/>
            <a:r>
              <a:rPr lang="es-HN" sz="3200" dirty="0" smtClean="0">
                <a:latin typeface="Century" pitchFamily="18" charset="0"/>
              </a:rPr>
              <a:t>Sencillos y de base “realista”</a:t>
            </a:r>
          </a:p>
          <a:p>
            <a:pPr lvl="1" algn="just"/>
            <a:r>
              <a:rPr lang="es-HN" sz="3200" dirty="0" smtClean="0">
                <a:latin typeface="Century" pitchFamily="18" charset="0"/>
              </a:rPr>
              <a:t>Basados en la época tradicional</a:t>
            </a:r>
            <a:endParaRPr lang="es-HN" sz="3200" dirty="0">
              <a:latin typeface="Century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638675"/>
            <a:ext cx="34004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HN" dirty="0" smtClean="0">
                <a:latin typeface="Century" pitchFamily="18" charset="0"/>
              </a:rPr>
              <a:t>Romances Legendarios</a:t>
            </a:r>
            <a:endParaRPr lang="es-HN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382000" cy="4572000"/>
          </a:xfrm>
        </p:spPr>
        <p:txBody>
          <a:bodyPr>
            <a:no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Basados en leyendas populares</a:t>
            </a:r>
          </a:p>
          <a:p>
            <a:pPr lvl="1" algn="just"/>
            <a:r>
              <a:rPr lang="es-HN" sz="3200" dirty="0" smtClean="0">
                <a:latin typeface="Century" pitchFamily="18" charset="0"/>
              </a:rPr>
              <a:t>Ejemplo: “</a:t>
            </a:r>
            <a:r>
              <a:rPr lang="es-HN" sz="3200" dirty="0" err="1" smtClean="0">
                <a:latin typeface="Century" pitchFamily="18" charset="0"/>
              </a:rPr>
              <a:t>Rosaflorida</a:t>
            </a:r>
            <a:r>
              <a:rPr lang="es-HN" sz="3200" dirty="0" smtClean="0">
                <a:latin typeface="Century" pitchFamily="18" charset="0"/>
              </a:rPr>
              <a:t>”, del ciclo carolingio (ciclo de romances sobre Carlomagno y hechos o personajes relacionados con este conquistador franco)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Despliegan pasiones y sentimentalismos en gran escala, elementos sobrenaturales y situaciones mucho más dramáticas</a:t>
            </a:r>
          </a:p>
          <a:p>
            <a:pPr algn="just">
              <a:buNone/>
            </a:pP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831674"/>
          </a:xfrm>
        </p:spPr>
        <p:txBody>
          <a:bodyPr/>
          <a:lstStyle/>
          <a:p>
            <a:pPr algn="ctr"/>
            <a:r>
              <a:rPr lang="es-HN" dirty="0" smtClean="0">
                <a:latin typeface="Century" pitchFamily="18" charset="0"/>
              </a:rPr>
              <a:t>Romances Novelescos</a:t>
            </a:r>
            <a:endParaRPr lang="es-HN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05800" cy="5334000"/>
          </a:xfrm>
        </p:spPr>
        <p:txBody>
          <a:bodyPr>
            <a:normAutofit/>
          </a:bodyPr>
          <a:lstStyle/>
          <a:p>
            <a:pPr algn="just"/>
            <a:r>
              <a:rPr lang="es-HN" dirty="0" smtClean="0">
                <a:latin typeface="Century" pitchFamily="18" charset="0"/>
              </a:rPr>
              <a:t>Su concepción es similar a la de los romances legendarios.</a:t>
            </a:r>
          </a:p>
          <a:p>
            <a:pPr lvl="1" algn="just"/>
            <a:r>
              <a:rPr lang="es-HN" sz="2800" dirty="0" smtClean="0">
                <a:latin typeface="Century" pitchFamily="18" charset="0"/>
              </a:rPr>
              <a:t>Sin embargo, en este caso, los personajes están envueltos en un vuelo de misterio. </a:t>
            </a:r>
          </a:p>
          <a:p>
            <a:pPr algn="just"/>
            <a:r>
              <a:rPr lang="es-HN" dirty="0" smtClean="0">
                <a:latin typeface="Century" pitchFamily="18" charset="0"/>
              </a:rPr>
              <a:t>Ejemplo: romance del “Infante </a:t>
            </a:r>
            <a:r>
              <a:rPr lang="es-HN" dirty="0" err="1" smtClean="0">
                <a:latin typeface="Century" pitchFamily="18" charset="0"/>
              </a:rPr>
              <a:t>Arnaldos</a:t>
            </a:r>
            <a:r>
              <a:rPr lang="es-HN" dirty="0" smtClean="0">
                <a:latin typeface="Century" pitchFamily="18" charset="0"/>
              </a:rPr>
              <a:t>”</a:t>
            </a: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¡Quién hubiera tal ventura</a:t>
            </a: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sobre aguas del mar	</a:t>
            </a: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Como hubo el infante </a:t>
            </a:r>
            <a:r>
              <a:rPr lang="es-HN" i="1" dirty="0" err="1" smtClean="0">
                <a:latin typeface="Century" pitchFamily="18" charset="0"/>
              </a:rPr>
              <a:t>Arnaldos</a:t>
            </a:r>
            <a:endParaRPr lang="es-HN" i="1" dirty="0" smtClean="0">
              <a:latin typeface="Century" pitchFamily="18" charset="0"/>
            </a:endParaRP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la mañana de San Juan!</a:t>
            </a: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Andando a buscar la caza</a:t>
            </a:r>
          </a:p>
          <a:p>
            <a:pPr lvl="1" algn="ctr">
              <a:buNone/>
            </a:pPr>
            <a:r>
              <a:rPr lang="es-HN" i="1" dirty="0" smtClean="0">
                <a:latin typeface="Century" pitchFamily="18" charset="0"/>
              </a:rPr>
              <a:t>Para su falcón cebar…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HN" sz="2400" dirty="0" smtClean="0">
                <a:latin typeface="Century" pitchFamily="18" charset="0"/>
              </a:rPr>
              <a:t>“Romance del conde </a:t>
            </a:r>
            <a:r>
              <a:rPr lang="es-HN" sz="2400" dirty="0" err="1" smtClean="0">
                <a:latin typeface="Century" pitchFamily="18" charset="0"/>
              </a:rPr>
              <a:t>Arnaldos</a:t>
            </a:r>
            <a:r>
              <a:rPr lang="es-HN" sz="2400" dirty="0" smtClean="0">
                <a:latin typeface="Century" pitchFamily="18" charset="0"/>
              </a:rPr>
              <a:t>”, Anónimo, España, c.1500</a:t>
            </a:r>
            <a:endParaRPr lang="es-HN" sz="2400" dirty="0">
              <a:latin typeface="Century" pitchFamily="18" charset="0"/>
            </a:endParaRPr>
          </a:p>
        </p:txBody>
      </p:sp>
      <p:pic>
        <p:nvPicPr>
          <p:cNvPr id="22532" name="Picture 4" descr="The image “http://gamma.nic.fi/~man/photos/2k2/riverbank.jpg” cannot be displayed, because it contains error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2057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The image “http://www.wildegypt.com/Falcon.JPG” cannot be displayed, because it contains error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2057400" cy="180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The image “http://www.wga.hu/art/v/velazque/1631-35/08ferdin.jpg” cannot be displayed, because it contains error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371600"/>
            <a:ext cx="2362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The image “http://www.irtc.org/ftp/pub/stills/1999-08-31/delight.jpg” cannot be displayed, because it contains error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371600"/>
            <a:ext cx="3505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6" descr="The image “http://scubadivingcruise.com/images/webpic/ship-left.gif” cannot be displayed, because it contains errors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3434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8" descr="The image “http://omega.ilce.edu.mx:3000/sites/litinf/huasteca/imgs/pag22.gif” cannot be displayed, because it contains errors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1371600"/>
            <a:ext cx="1447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960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HN" dirty="0" smtClean="0">
                <a:latin typeface="Century" pitchFamily="18" charset="0"/>
              </a:rPr>
              <a:t>Romance del Conde </a:t>
            </a:r>
            <a:r>
              <a:rPr lang="es-HN" dirty="0" err="1" smtClean="0">
                <a:latin typeface="Century" pitchFamily="18" charset="0"/>
              </a:rPr>
              <a:t>Arnaldos</a:t>
            </a:r>
            <a:endParaRPr lang="es-HN" dirty="0" smtClean="0">
              <a:latin typeface="Century" pitchFamily="18" charset="0"/>
            </a:endParaRP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1676400"/>
            <a:ext cx="6400800" cy="48006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err="1" smtClean="0">
                <a:latin typeface="Century" pitchFamily="18" charset="0"/>
              </a:rPr>
              <a:t>iQuién</a:t>
            </a:r>
            <a:r>
              <a:rPr lang="es-HN" sz="3200" dirty="0" smtClean="0">
                <a:latin typeface="Century" pitchFamily="18" charset="0"/>
              </a:rPr>
              <a:t> hubiese tal ventura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sobre las aguas del mar,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como hubo el conde </a:t>
            </a:r>
            <a:r>
              <a:rPr lang="es-HN" sz="3200" dirty="0" err="1" smtClean="0">
                <a:latin typeface="Century" pitchFamily="18" charset="0"/>
              </a:rPr>
              <a:t>Arnaldos</a:t>
            </a:r>
            <a:endParaRPr lang="es-HN" sz="3200" dirty="0" smtClean="0">
              <a:latin typeface="Century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la mañana de San Juan!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Con un falcón en la mano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la caza iba a cazar,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vio venir una galera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HN" sz="3200" dirty="0" smtClean="0">
                <a:latin typeface="Century" pitchFamily="18" charset="0"/>
              </a:rPr>
              <a:t>que a tierra quiere llegar.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8526"/>
          </a:xfrm>
        </p:spPr>
        <p:txBody>
          <a:bodyPr>
            <a:normAutofit/>
          </a:bodyPr>
          <a:lstStyle/>
          <a:p>
            <a:pPr algn="ctr"/>
            <a:r>
              <a:rPr lang="es-HN" dirty="0" smtClean="0">
                <a:latin typeface="Century" pitchFamily="18" charset="0"/>
              </a:rPr>
              <a:t>Romance del Conde </a:t>
            </a:r>
            <a:r>
              <a:rPr lang="es-HN" dirty="0" err="1" smtClean="0">
                <a:latin typeface="Century" pitchFamily="18" charset="0"/>
              </a:rPr>
              <a:t>Arnaldos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Las velas traía de seda,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la ejercía de un cendal,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marinero que la manda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diciendo viene un cantar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que la mar </a:t>
            </a:r>
            <a:r>
              <a:rPr lang="es-HN" sz="3200" dirty="0" err="1" smtClean="0">
                <a:latin typeface="Century" pitchFamily="18" charset="0"/>
              </a:rPr>
              <a:t>facía</a:t>
            </a:r>
            <a:r>
              <a:rPr lang="es-HN" sz="3200" dirty="0" smtClean="0">
                <a:latin typeface="Century" pitchFamily="18" charset="0"/>
              </a:rPr>
              <a:t> en calma,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>
                <a:latin typeface="Century" pitchFamily="18" charset="0"/>
              </a:rPr>
              <a:t>los vientos </a:t>
            </a:r>
            <a:r>
              <a:rPr lang="es-HN" sz="3200" dirty="0" err="1" smtClean="0">
                <a:latin typeface="Century" pitchFamily="18" charset="0"/>
              </a:rPr>
              <a:t>face</a:t>
            </a:r>
            <a:r>
              <a:rPr lang="es-HN" sz="3200" dirty="0" smtClean="0">
                <a:latin typeface="Century" pitchFamily="18" charset="0"/>
              </a:rPr>
              <a:t> amainar,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/>
              <a:t>los peces que andan </a:t>
            </a:r>
            <a:r>
              <a:rPr lang="es-HN" sz="3200" dirty="0" err="1" smtClean="0"/>
              <a:t>n’el</a:t>
            </a:r>
            <a:r>
              <a:rPr lang="es-HN" sz="3200" dirty="0" smtClean="0"/>
              <a:t> hondo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/>
              <a:t>arriba los </a:t>
            </a:r>
            <a:r>
              <a:rPr lang="es-HN" sz="3200" dirty="0" err="1" smtClean="0"/>
              <a:t>face</a:t>
            </a:r>
            <a:r>
              <a:rPr lang="es-HN" sz="3200" dirty="0" smtClean="0"/>
              <a:t> andar,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smtClean="0"/>
              <a:t>las aves que andan volando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3200" dirty="0" err="1" smtClean="0"/>
              <a:t>n’el</a:t>
            </a:r>
            <a:r>
              <a:rPr lang="es-HN" sz="3200" dirty="0" smtClean="0"/>
              <a:t> mástel las faz posar.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Allí fabló el conde </a:t>
            </a:r>
            <a:r>
              <a:rPr lang="es-HN" sz="2900" dirty="0" err="1" smtClean="0">
                <a:latin typeface="Century" pitchFamily="18" charset="0"/>
              </a:rPr>
              <a:t>Arnaldos</a:t>
            </a:r>
            <a:r>
              <a:rPr lang="es-HN" sz="2900" dirty="0" smtClean="0">
                <a:latin typeface="Century" pitchFamily="18" charset="0"/>
              </a:rPr>
              <a:t>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bien oiréis lo que dirá: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--Por Dios te ruego, marinero,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err="1" smtClean="0">
                <a:latin typeface="Century" pitchFamily="18" charset="0"/>
              </a:rPr>
              <a:t>dígasme</a:t>
            </a:r>
            <a:r>
              <a:rPr lang="es-HN" sz="2900" dirty="0" smtClean="0">
                <a:latin typeface="Century" pitchFamily="18" charset="0"/>
              </a:rPr>
              <a:t> ora ese cantar.—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err="1" smtClean="0">
                <a:latin typeface="Century" pitchFamily="18" charset="0"/>
              </a:rPr>
              <a:t>Respondióle</a:t>
            </a:r>
            <a:r>
              <a:rPr lang="es-HN" sz="2900" dirty="0" smtClean="0">
                <a:latin typeface="Century" pitchFamily="18" charset="0"/>
              </a:rPr>
              <a:t> el marinero,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tal repuesta le fue a dar: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--Yo no digo esta canción</a:t>
            </a:r>
          </a:p>
          <a:p>
            <a:pPr algn="ctr">
              <a:lnSpc>
                <a:spcPct val="90000"/>
              </a:lnSpc>
              <a:buNone/>
            </a:pPr>
            <a:r>
              <a:rPr lang="es-HN" sz="2900" dirty="0" smtClean="0">
                <a:latin typeface="Century" pitchFamily="18" charset="0"/>
              </a:rPr>
              <a:t>sino a quien conmigo va.</a:t>
            </a:r>
          </a:p>
          <a:p>
            <a:pPr algn="ctr"/>
            <a:endParaRPr lang="es-HN" sz="2900" dirty="0">
              <a:latin typeface="Century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HN" dirty="0" smtClean="0">
                <a:latin typeface="Century" pitchFamily="18" charset="0"/>
              </a:rPr>
              <a:t>Romance del Conde </a:t>
            </a:r>
            <a:r>
              <a:rPr lang="es-HN" dirty="0" err="1" smtClean="0">
                <a:latin typeface="Century" pitchFamily="18" charset="0"/>
              </a:rPr>
              <a:t>Arnaldos</a:t>
            </a:r>
            <a:endParaRPr lang="es-HN" dirty="0" smtClean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HN" smtClean="0">
                <a:latin typeface="Century" pitchFamily="18" charset="0"/>
              </a:rPr>
              <a:t>	Definición…</a:t>
            </a:r>
            <a:endParaRPr lang="es-HN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HN" sz="3200" dirty="0" smtClean="0">
                <a:latin typeface="Century" pitchFamily="18" charset="0"/>
              </a:rPr>
              <a:t>El romancero es una agrupación de todos los romances que se han escrito desde el siglo XIV.</a:t>
            </a:r>
          </a:p>
          <a:p>
            <a:pPr algn="just">
              <a:buFont typeface="Wingdings" pitchFamily="2" charset="2"/>
              <a:buChar char="q"/>
            </a:pPr>
            <a:r>
              <a:rPr lang="es-HN" sz="3200" dirty="0" smtClean="0">
                <a:latin typeface="Century" pitchFamily="18" charset="0"/>
              </a:rPr>
              <a:t>Un </a:t>
            </a:r>
            <a:r>
              <a:rPr lang="es-HN" sz="3200" b="1" u="sng" dirty="0" smtClean="0">
                <a:latin typeface="Century" pitchFamily="18" charset="0"/>
              </a:rPr>
              <a:t>romance</a:t>
            </a:r>
            <a:r>
              <a:rPr lang="es-HN" sz="3200" dirty="0" smtClean="0">
                <a:latin typeface="Century" pitchFamily="18" charset="0"/>
              </a:rPr>
              <a:t> es una serie indefinida de versos octosílabos con rima asonante en la sílabas pares y rima libre en las sílabas impares.</a:t>
            </a:r>
          </a:p>
          <a:p>
            <a:pPr algn="just">
              <a:buFont typeface="Wingdings" pitchFamily="2" charset="2"/>
              <a:buChar char="q"/>
            </a:pPr>
            <a:r>
              <a:rPr lang="es-HN" sz="3200" dirty="0" smtClean="0">
                <a:latin typeface="Century" pitchFamily="18" charset="0"/>
              </a:rPr>
              <a:t>Ha habido tanta afición popular por esta poesía tradicional que España suele llamarse el “país del romancero”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El romance del Conde Arnaldos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7848600" cy="4525963"/>
          </a:xfrm>
        </p:spPr>
        <p:txBody>
          <a:bodyPr/>
          <a:lstStyle/>
          <a:p>
            <a:r>
              <a:rPr lang="es-ES_tradnl" sz="2800" b="1"/>
              <a:t>Marco: </a:t>
            </a:r>
          </a:p>
          <a:p>
            <a:r>
              <a:rPr lang="es-ES_tradnl" sz="2800" b="1"/>
              <a:t>La Noche de San Juan, el 21 de junio</a:t>
            </a:r>
          </a:p>
          <a:p>
            <a:pPr>
              <a:buFontTx/>
              <a:buNone/>
            </a:pPr>
            <a:r>
              <a:rPr lang="es-ES_tradnl" sz="2800" b="1"/>
              <a:t> (según las tradiciones populares, es una noche en que pasan cosas mágicas y sobrenaturales)</a:t>
            </a:r>
          </a:p>
          <a:p>
            <a:r>
              <a:rPr lang="es-ES_tradnl" sz="2800" b="1"/>
              <a:t>En el mar</a:t>
            </a:r>
          </a:p>
          <a:p>
            <a:pPr>
              <a:buFontTx/>
              <a:buNone/>
            </a:pPr>
            <a:endParaRPr lang="es-ES_tradnl" sz="2800" b="1"/>
          </a:p>
          <a:p>
            <a:endParaRPr lang="es-ES_tradnl" sz="2800" b="1"/>
          </a:p>
        </p:txBody>
      </p:sp>
      <p:pic>
        <p:nvPicPr>
          <p:cNvPr id="11270" name="Picture 6" descr="35334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279525" y="4456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1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latin typeface="Century" pitchFamily="18" charset="0"/>
              </a:rPr>
              <a:t>Personajes</a:t>
            </a:r>
            <a:endParaRPr lang="es-ES_tradnl" dirty="0">
              <a:latin typeface="Century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04800" y="1219200"/>
            <a:ext cx="8534400" cy="753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/>
            <a:r>
              <a:rPr lang="es-HN" sz="4000" dirty="0" smtClean="0">
                <a:latin typeface="Century" pitchFamily="18" charset="0"/>
              </a:rPr>
              <a:t>El conde </a:t>
            </a:r>
            <a:r>
              <a:rPr lang="es-HN" sz="4000" dirty="0" err="1" smtClean="0">
                <a:latin typeface="Century" pitchFamily="18" charset="0"/>
              </a:rPr>
              <a:t>Arnaldos</a:t>
            </a:r>
            <a:r>
              <a:rPr lang="es-HN" sz="4000" dirty="0" smtClean="0">
                <a:latin typeface="Century" pitchFamily="18" charset="0"/>
              </a:rPr>
              <a:t> - hombre de nobleza, </a:t>
            </a:r>
            <a:r>
              <a:rPr lang="es-HN" sz="4000" dirty="0" smtClean="0">
                <a:latin typeface="Century" pitchFamily="18" charset="0"/>
              </a:rPr>
              <a:t>cazador</a:t>
            </a:r>
          </a:p>
          <a:p>
            <a:pPr lvl="1"/>
            <a:endParaRPr lang="es-HN" sz="4000" dirty="0" smtClean="0">
              <a:latin typeface="Century" pitchFamily="18" charset="0"/>
            </a:endParaRPr>
          </a:p>
          <a:p>
            <a:pPr lvl="1"/>
            <a:r>
              <a:rPr lang="es-HN" sz="4000" dirty="0" smtClean="0">
                <a:latin typeface="Century" pitchFamily="18" charset="0"/>
              </a:rPr>
              <a:t>El marinero – canta una canción mágica que atrae a los animales y calma los elementos</a:t>
            </a:r>
          </a:p>
          <a:p>
            <a:endParaRPr lang="es-HN" sz="4000" dirty="0" smtClean="0"/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lnSpc>
                <a:spcPct val="90000"/>
              </a:lnSpc>
            </a:pPr>
            <a:endParaRPr lang="es-ES_tradnl" sz="2800" dirty="0" smtClean="0">
              <a:latin typeface="Century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> </a:t>
            </a:r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/>
            </a:r>
            <a:br>
              <a:rPr lang="es-ES_tradnl" sz="4400" dirty="0" smtClean="0">
                <a:latin typeface="Century" pitchFamily="18" charset="0"/>
              </a:rPr>
            </a:br>
            <a:r>
              <a:rPr lang="es-ES_tradnl" sz="4400" dirty="0" smtClean="0">
                <a:latin typeface="Century" pitchFamily="18" charset="0"/>
              </a:rPr>
              <a:t> Argumento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1"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s-ES_tradnl" sz="4400" dirty="0" smtClean="0">
                <a:latin typeface="Century" pitchFamily="18" charset="0"/>
              </a:rPr>
              <a:t>Este </a:t>
            </a:r>
            <a:r>
              <a:rPr lang="es-ES_tradnl" sz="4400" dirty="0" smtClean="0">
                <a:latin typeface="Century" pitchFamily="18" charset="0"/>
              </a:rPr>
              <a:t>romancero fantasioso cuenta lo que </a:t>
            </a:r>
            <a:r>
              <a:rPr lang="es-ES_tradnl" sz="4400" dirty="0" smtClean="0">
                <a:latin typeface="Century" pitchFamily="18" charset="0"/>
              </a:rPr>
              <a:t>pasó </a:t>
            </a:r>
            <a:r>
              <a:rPr lang="es-ES_tradnl" sz="4400" dirty="0" smtClean="0">
                <a:latin typeface="Century" pitchFamily="18" charset="0"/>
              </a:rPr>
              <a:t>en una mañana de San Juan</a:t>
            </a:r>
            <a:r>
              <a:rPr lang="es-ES_tradnl" sz="4400" dirty="0" smtClean="0">
                <a:latin typeface="Century" pitchFamily="18" charset="0"/>
              </a:rPr>
              <a:t>.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s-ES_tradnl" sz="4400" dirty="0" smtClean="0">
                <a:latin typeface="Century" pitchFamily="18" charset="0"/>
              </a:rPr>
              <a:t> </a:t>
            </a:r>
            <a:r>
              <a:rPr lang="es-ES_tradnl" sz="4400" dirty="0" smtClean="0">
                <a:latin typeface="Century" pitchFamily="18" charset="0"/>
              </a:rPr>
              <a:t>El Conde </a:t>
            </a:r>
            <a:r>
              <a:rPr lang="es-ES_tradnl" sz="4400" dirty="0" err="1" smtClean="0">
                <a:latin typeface="Century" pitchFamily="18" charset="0"/>
              </a:rPr>
              <a:t>Arnaldos</a:t>
            </a:r>
            <a:r>
              <a:rPr lang="es-ES_tradnl" sz="4400" dirty="0" smtClean="0">
                <a:latin typeface="Century" pitchFamily="18" charset="0"/>
              </a:rPr>
              <a:t> iba sobre las aguas del mar , con un falcón en la mano, iba a ir a cazar. </a:t>
            </a:r>
            <a:endParaRPr lang="en-US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4506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ARGUMENTO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458200" cy="5410200"/>
          </a:xfrm>
        </p:spPr>
        <p:txBody>
          <a:bodyPr>
            <a:noAutofit/>
          </a:bodyPr>
          <a:lstStyle/>
          <a:p>
            <a:pPr marL="274320" lvl="1">
              <a:spcBef>
                <a:spcPts val="700"/>
              </a:spcBef>
              <a:buClr>
                <a:schemeClr val="accent2"/>
              </a:buClr>
            </a:pPr>
            <a:r>
              <a:rPr lang="es-ES_tradnl" sz="4000" dirty="0" smtClean="0">
                <a:latin typeface="Century" pitchFamily="18" charset="0"/>
              </a:rPr>
              <a:t>Aquí se encontró una galera, y en él un marinero (Jesús) , diciendo un cantar que  los vientos hace amainar y los peces arriba los hace andar. </a:t>
            </a:r>
            <a:endParaRPr lang="es-ES_tradnl" sz="4000" dirty="0" smtClean="0">
              <a:latin typeface="Century" pitchFamily="18" charset="0"/>
            </a:endParaRPr>
          </a:p>
          <a:p>
            <a:pPr marL="274320" lvl="1">
              <a:spcBef>
                <a:spcPts val="700"/>
              </a:spcBef>
              <a:buClr>
                <a:schemeClr val="accent2"/>
              </a:buClr>
            </a:pPr>
            <a:r>
              <a:rPr lang="es-ES_tradnl" sz="4000" dirty="0" smtClean="0">
                <a:latin typeface="Century" pitchFamily="18" charset="0"/>
              </a:rPr>
              <a:t>El </a:t>
            </a:r>
            <a:r>
              <a:rPr lang="es-ES_tradnl" sz="4000" dirty="0" smtClean="0">
                <a:latin typeface="Century" pitchFamily="18" charset="0"/>
              </a:rPr>
              <a:t>Conde le pidió que le enseñara ese cantar y el marinero le respondió: “Yo no digo esa canción, sino a quien conmigo va”.  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HN" dirty="0" smtClean="0">
                <a:solidFill>
                  <a:schemeClr val="tx1"/>
                </a:solidFill>
                <a:latin typeface="Century" pitchFamily="18" charset="0"/>
              </a:rPr>
              <a:t>El conde </a:t>
            </a:r>
            <a:r>
              <a:rPr lang="es-HN" dirty="0" err="1" smtClean="0">
                <a:solidFill>
                  <a:schemeClr val="tx1"/>
                </a:solidFill>
                <a:latin typeface="Century" pitchFamily="18" charset="0"/>
              </a:rPr>
              <a:t>Arnaldos</a:t>
            </a:r>
            <a:endParaRPr lang="es-HN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El marinero (sin nombre) tiene una magia casi mística:  cantando, sabe calmar la naturaleza. 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In medias res: no se sabe ni el lugar, ni quiénes son los personajes, nada.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Hay diálogo,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Día de San Juan:  24 de junio: noche más corta, de curaciones y magia. </a:t>
            </a: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smtClean="0">
                <a:latin typeface="Century" pitchFamily="18" charset="0"/>
              </a:rPr>
              <a:t>Estilo</a:t>
            </a:r>
            <a:endParaRPr lang="es-HN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HN" sz="4000" dirty="0" smtClean="0">
                <a:latin typeface="Century" pitchFamily="18" charset="0"/>
              </a:rPr>
              <a:t>Es un romance “novelesco”, por ser de pura invención imaginativa, y estos suelen ser los </a:t>
            </a:r>
            <a:r>
              <a:rPr lang="es-HN" sz="4000" dirty="0" smtClean="0">
                <a:latin typeface="Century" pitchFamily="18" charset="0"/>
              </a:rPr>
              <a:t>más </a:t>
            </a:r>
            <a:r>
              <a:rPr lang="es-HN" sz="4000" dirty="0" smtClean="0">
                <a:latin typeface="Century" pitchFamily="18" charset="0"/>
              </a:rPr>
              <a:t>liricos del Romancero.</a:t>
            </a:r>
          </a:p>
          <a:p>
            <a:pPr algn="just"/>
            <a:r>
              <a:rPr lang="es-HN" sz="4000" dirty="0" smtClean="0">
                <a:latin typeface="Century" pitchFamily="18" charset="0"/>
              </a:rPr>
              <a:t>Polifónico</a:t>
            </a:r>
          </a:p>
          <a:p>
            <a:pPr algn="just"/>
            <a:r>
              <a:rPr lang="es-HN" sz="4000" dirty="0" smtClean="0">
                <a:latin typeface="Century" pitchFamily="18" charset="0"/>
              </a:rPr>
              <a:t>Tiene moraleja</a:t>
            </a:r>
          </a:p>
          <a:p>
            <a:pPr algn="just"/>
            <a:endParaRPr lang="es-HN" sz="3600" dirty="0" smtClean="0">
              <a:latin typeface="Century" pitchFamily="18" charset="0"/>
            </a:endParaRPr>
          </a:p>
          <a:p>
            <a:pPr algn="just"/>
            <a:endParaRPr lang="es-HN" sz="36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entury" pitchFamily="18" charset="0"/>
              </a:rPr>
              <a:t>Temas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ES_tradnl" sz="3200" dirty="0" smtClean="0">
                <a:latin typeface="Century" pitchFamily="18" charset="0"/>
              </a:rPr>
              <a:t>La fantasía (la canción, el marinero)</a:t>
            </a:r>
            <a:endParaRPr lang="en-US" sz="3200" dirty="0" smtClean="0">
              <a:latin typeface="Century" pitchFamily="18" charset="0"/>
            </a:endParaRPr>
          </a:p>
          <a:p>
            <a:pPr lvl="1"/>
            <a:r>
              <a:rPr lang="es-ES_tradnl" sz="3200" dirty="0" smtClean="0">
                <a:latin typeface="Century" pitchFamily="18" charset="0"/>
              </a:rPr>
              <a:t>La admiración (la atracción de todos a la canción)</a:t>
            </a:r>
            <a:endParaRPr lang="en-US" sz="3200" dirty="0" smtClean="0">
              <a:latin typeface="Century" pitchFamily="18" charset="0"/>
            </a:endParaRPr>
          </a:p>
          <a:p>
            <a:pPr lvl="1"/>
            <a:r>
              <a:rPr lang="es-ES_tradnl" sz="3200" dirty="0" smtClean="0">
                <a:latin typeface="Century" pitchFamily="18" charset="0"/>
              </a:rPr>
              <a:t>El sacrificio (ir con el marinero para aprender la canción</a:t>
            </a:r>
            <a:r>
              <a:rPr lang="es-ES_tradnl" sz="3200" dirty="0" smtClean="0">
                <a:latin typeface="Century" pitchFamily="18" charset="0"/>
              </a:rPr>
              <a:t>)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Bíblico – Marinero es Jesús y El Conde </a:t>
            </a:r>
            <a:r>
              <a:rPr lang="es-HN" sz="3200" dirty="0" smtClean="0">
                <a:latin typeface="Century" pitchFamily="18" charset="0"/>
              </a:rPr>
              <a:t>  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dirty="0" smtClean="0">
                <a:latin typeface="Century" pitchFamily="18" charset="0"/>
              </a:rPr>
              <a:t>      uno </a:t>
            </a:r>
            <a:r>
              <a:rPr lang="es-HN" sz="3200" dirty="0" smtClean="0">
                <a:latin typeface="Century" pitchFamily="18" charset="0"/>
              </a:rPr>
              <a:t>de sus discípulos</a:t>
            </a:r>
          </a:p>
          <a:p>
            <a:pPr lvl="1"/>
            <a:endParaRPr lang="es-ES_tradnl" sz="3200" dirty="0" smtClean="0">
              <a:latin typeface="Century" pitchFamily="18" charset="0"/>
            </a:endParaRPr>
          </a:p>
          <a:p>
            <a:endParaRPr lang="en-US" dirty="0">
              <a:latin typeface="Century" pitchFamily="18" charset="0"/>
            </a:endParaRPr>
          </a:p>
        </p:txBody>
      </p:sp>
      <p:pic>
        <p:nvPicPr>
          <p:cNvPr id="4" name="Picture 6" descr="marine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54953">
            <a:off x="144711" y="5096332"/>
            <a:ext cx="1305044" cy="165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ancion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5311859"/>
            <a:ext cx="2319212" cy="154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914400"/>
          </a:xfrm>
        </p:spPr>
        <p:txBody>
          <a:bodyPr lIns="91440" tIns="45720" rIns="91440" bIns="45720">
            <a:normAutofit/>
          </a:bodyPr>
          <a:lstStyle/>
          <a:p>
            <a:pPr algn="ctr" eaLnBrk="1" hangingPunct="1">
              <a:lnSpc>
                <a:spcPct val="100000"/>
              </a:lnSpc>
              <a:buFont typeface="Di" pitchFamily="2" charset="0"/>
              <a:buNone/>
            </a:pPr>
            <a:r>
              <a:rPr lang="es-HN" sz="4800" smtClean="0">
                <a:latin typeface="Century" pitchFamily="18" charset="0"/>
              </a:rPr>
              <a:t>Retórica</a:t>
            </a:r>
          </a:p>
        </p:txBody>
      </p:sp>
      <p:sp>
        <p:nvSpPr>
          <p:cNvPr id="27650" name="Rectangle 1"/>
          <p:cNvSpPr>
            <a:spLocks noGrp="1" noChangeArrowheads="1"/>
          </p:cNvSpPr>
          <p:nvPr>
            <p:ph sz="quarter" idx="1"/>
          </p:nvPr>
        </p:nvSpPr>
        <p:spPr>
          <a:xfrm>
            <a:off x="304800" y="1524000"/>
            <a:ext cx="8610600" cy="4832350"/>
          </a:xfrm>
        </p:spPr>
        <p:txBody>
          <a:bodyPr lIns="0" tIns="0" rIns="0" bIns="0">
            <a:normAutofit lnSpcReduction="10000"/>
          </a:bodyPr>
          <a:lstStyle/>
          <a:p>
            <a:pPr algn="just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Hipérbole </a:t>
            </a:r>
          </a:p>
          <a:p>
            <a:pPr lvl="1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“un cantar que la mar </a:t>
            </a:r>
            <a:r>
              <a:rPr lang="es-HN" sz="3200" dirty="0" err="1" smtClean="0">
                <a:latin typeface="Century" pitchFamily="18" charset="0"/>
              </a:rPr>
              <a:t>facia</a:t>
            </a:r>
            <a:r>
              <a:rPr lang="es-HN" sz="3200" dirty="0" smtClean="0">
                <a:latin typeface="Century" pitchFamily="18" charset="0"/>
              </a:rPr>
              <a:t> en </a:t>
            </a:r>
            <a:r>
              <a:rPr lang="es-HN" sz="3200" dirty="0" smtClean="0">
                <a:latin typeface="Century" pitchFamily="18" charset="0"/>
              </a:rPr>
              <a:t>calma,</a:t>
            </a:r>
          </a:p>
          <a:p>
            <a:pPr lvl="1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dirty="0" smtClean="0">
                <a:latin typeface="Century" pitchFamily="18" charset="0"/>
              </a:rPr>
              <a:t>los vientos hace amainar</a:t>
            </a:r>
            <a:r>
              <a:rPr lang="es-HN" sz="3200" dirty="0" smtClean="0">
                <a:latin typeface="Century" pitchFamily="18" charset="0"/>
              </a:rPr>
              <a:t>,</a:t>
            </a:r>
          </a:p>
          <a:p>
            <a:pPr lvl="1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dirty="0" smtClean="0">
                <a:latin typeface="Century" pitchFamily="18" charset="0"/>
              </a:rPr>
              <a:t>los peces que andan </a:t>
            </a:r>
            <a:r>
              <a:rPr lang="es-HN" sz="3200" dirty="0" err="1" smtClean="0">
                <a:latin typeface="Century" pitchFamily="18" charset="0"/>
              </a:rPr>
              <a:t>n’elhondo</a:t>
            </a:r>
            <a:r>
              <a:rPr lang="es-HN" sz="3200" dirty="0" smtClean="0">
                <a:latin typeface="Century" pitchFamily="18" charset="0"/>
              </a:rPr>
              <a:t>,</a:t>
            </a:r>
            <a:br>
              <a:rPr lang="es-HN" sz="3200" dirty="0" smtClean="0">
                <a:latin typeface="Century" pitchFamily="18" charset="0"/>
              </a:rPr>
            </a:br>
            <a:r>
              <a:rPr lang="es-HN" sz="3200" dirty="0" smtClean="0">
                <a:latin typeface="Century" pitchFamily="18" charset="0"/>
              </a:rPr>
              <a:t>arriba los </a:t>
            </a:r>
            <a:r>
              <a:rPr lang="es-HN" sz="3200" dirty="0" err="1" smtClean="0">
                <a:latin typeface="Century" pitchFamily="18" charset="0"/>
              </a:rPr>
              <a:t>face</a:t>
            </a:r>
            <a:r>
              <a:rPr lang="es-HN" sz="3200" dirty="0" smtClean="0">
                <a:latin typeface="Century" pitchFamily="18" charset="0"/>
              </a:rPr>
              <a:t> andar”. </a:t>
            </a:r>
            <a:endParaRPr lang="es-HN" sz="3200" dirty="0" smtClean="0">
              <a:latin typeface="Century" pitchFamily="18" charset="0"/>
            </a:endParaRPr>
          </a:p>
          <a:p>
            <a:pPr lvl="1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(</a:t>
            </a:r>
            <a:r>
              <a:rPr lang="es-HN" sz="3200" dirty="0" smtClean="0">
                <a:latin typeface="Century" pitchFamily="18" charset="0"/>
              </a:rPr>
              <a:t>un canto que clama a la naturaleza y atrae a los </a:t>
            </a:r>
            <a:r>
              <a:rPr lang="es-HN" sz="3200" dirty="0" smtClean="0">
                <a:latin typeface="Century" pitchFamily="18" charset="0"/>
              </a:rPr>
              <a:t>peces</a:t>
            </a:r>
            <a:r>
              <a:rPr lang="es-HN" sz="3200" dirty="0" smtClean="0">
                <a:latin typeface="Century" pitchFamily="18" charset="0"/>
              </a:rPr>
              <a:t>)</a:t>
            </a:r>
          </a:p>
          <a:p>
            <a:pPr algn="just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Simbolismo</a:t>
            </a:r>
          </a:p>
          <a:p>
            <a:pPr lvl="1" algn="just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Marinero = Dios</a:t>
            </a:r>
          </a:p>
          <a:p>
            <a:pPr lvl="1" algn="just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El conde </a:t>
            </a:r>
            <a:r>
              <a:rPr lang="es-HN" sz="3200" dirty="0" err="1" smtClean="0">
                <a:latin typeface="Century" pitchFamily="18" charset="0"/>
              </a:rPr>
              <a:t>Arnaldos</a:t>
            </a:r>
            <a:r>
              <a:rPr lang="es-HN" sz="3200" dirty="0" smtClean="0">
                <a:latin typeface="Century" pitchFamily="18" charset="0"/>
              </a:rPr>
              <a:t> = el pecador</a:t>
            </a:r>
          </a:p>
          <a:p>
            <a:pPr lvl="1" algn="just" eaLnBrk="1" hangingPunct="1">
              <a:lnSpc>
                <a:spcPct val="83000"/>
              </a:lnSpc>
            </a:pPr>
            <a:r>
              <a:rPr lang="es-HN" sz="3200" dirty="0" smtClean="0">
                <a:latin typeface="Century" pitchFamily="18" charset="0"/>
              </a:rPr>
              <a:t>El mar = vida nueva</a:t>
            </a:r>
          </a:p>
        </p:txBody>
      </p:sp>
      <p:pic>
        <p:nvPicPr>
          <p:cNvPr id="27652" name="Picture 5" descr="Ocean-8c5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114800"/>
            <a:ext cx="2362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0"/>
            <a:ext cx="167005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30494__155_m_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2438400" y="0"/>
            <a:ext cx="4572000" cy="6897414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831674"/>
          </a:xfrm>
        </p:spPr>
        <p:txBody>
          <a:bodyPr/>
          <a:lstStyle/>
          <a:p>
            <a:pPr algn="ctr"/>
            <a:r>
              <a:rPr lang="es-ES" dirty="0" smtClean="0">
                <a:latin typeface="Century" pitchFamily="18" charset="0"/>
              </a:rPr>
              <a:t>Fronterizos y Moriscos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05400"/>
          </a:xfrm>
        </p:spPr>
        <p:txBody>
          <a:bodyPr>
            <a:noAutofit/>
          </a:bodyPr>
          <a:lstStyle/>
          <a:p>
            <a:pPr algn="just"/>
            <a:r>
              <a:rPr lang="es-ES" sz="3200" dirty="0" smtClean="0">
                <a:latin typeface="Century" pitchFamily="18" charset="0"/>
              </a:rPr>
              <a:t>Narran episodios de la guerra entre moros y cristianos. </a:t>
            </a:r>
          </a:p>
          <a:p>
            <a:pPr algn="just"/>
            <a:r>
              <a:rPr lang="es-ES" sz="3200" dirty="0" smtClean="0">
                <a:latin typeface="Century" pitchFamily="18" charset="0"/>
              </a:rPr>
              <a:t>Los fronterizos aluden a los hechos que ocurrían en la frontera entre el territorio árabe y español.</a:t>
            </a:r>
          </a:p>
          <a:p>
            <a:pPr algn="just"/>
            <a:r>
              <a:rPr lang="es-ES" sz="3200" dirty="0" smtClean="0">
                <a:latin typeface="Century" pitchFamily="18" charset="0"/>
              </a:rPr>
              <a:t>Los moriscos se desarrollaban totalmente en territorio árabe. </a:t>
            </a:r>
          </a:p>
          <a:p>
            <a:pPr algn="just"/>
            <a:r>
              <a:rPr lang="es-ES" sz="3200" dirty="0" smtClean="0">
                <a:latin typeface="Century" pitchFamily="18" charset="0"/>
              </a:rPr>
              <a:t>Los de naturaleza árabe suelen ser </a:t>
            </a:r>
            <a:r>
              <a:rPr lang="es-ES" sz="3200" dirty="0" smtClean="0">
                <a:latin typeface="Century" pitchFamily="18" charset="0"/>
              </a:rPr>
              <a:t>más </a:t>
            </a:r>
            <a:r>
              <a:rPr lang="es-ES" sz="3200" dirty="0" smtClean="0">
                <a:latin typeface="Century" pitchFamily="18" charset="0"/>
              </a:rPr>
              <a:t>interesantes pues relatan lamentos ante el empuje cristiano y  también casos de amor o bella fantasía poética.</a:t>
            </a:r>
            <a:endParaRPr lang="en-US" sz="32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HN" dirty="0" smtClean="0">
                <a:latin typeface="Century" pitchFamily="18" charset="0"/>
              </a:rPr>
              <a:t>Ejemplo:</a:t>
            </a:r>
            <a:endParaRPr lang="es-HN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0" y="1600201"/>
            <a:ext cx="5029200" cy="4038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HN" sz="3200" b="1" dirty="0" smtClean="0">
                <a:latin typeface="Century" pitchFamily="18" charset="0"/>
              </a:rPr>
              <a:t>Al</a:t>
            </a:r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b="1" dirty="0" smtClean="0">
                <a:latin typeface="Century" pitchFamily="18" charset="0"/>
              </a:rPr>
              <a:t>cielo</a:t>
            </a:r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b="1" dirty="0" smtClean="0">
                <a:latin typeface="Century" pitchFamily="18" charset="0"/>
              </a:rPr>
              <a:t>piden</a:t>
            </a:r>
            <a:r>
              <a:rPr lang="es-HN" sz="3200" dirty="0" smtClean="0">
                <a:latin typeface="Century" pitchFamily="18" charset="0"/>
              </a:rPr>
              <a:t> </a:t>
            </a:r>
            <a:r>
              <a:rPr lang="es-HN" sz="3200" b="1" dirty="0" smtClean="0">
                <a:latin typeface="Century" pitchFamily="18" charset="0"/>
              </a:rPr>
              <a:t>justicia </a:t>
            </a:r>
            <a:r>
              <a:rPr lang="es-HN" sz="3200" dirty="0" smtClean="0">
                <a:latin typeface="Century" pitchFamily="18" charset="0"/>
              </a:rPr>
              <a:t>de los condes de Carrión ambas las hijas del Cid, doña Elvira y doña Sol. A sendos robles atadas dan gritos que es compasión, y no les responde nadie,  sino el eco de su voz…</a:t>
            </a:r>
            <a:endParaRPr lang="es-HN" sz="3200" dirty="0">
              <a:latin typeface="Century" pitchFamily="18" charset="0"/>
            </a:endParaRPr>
          </a:p>
        </p:txBody>
      </p:sp>
      <p:pic>
        <p:nvPicPr>
          <p:cNvPr id="1026" name="Picture 2" descr="http://faculty-staff.ou.edu/L/A-Robert.R.Lauer-1/cid-hors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3245617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0" y="457200"/>
            <a:ext cx="733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s-ES_tradnl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763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HN" sz="2400" smtClean="0">
                <a:latin typeface="Century" pitchFamily="18" charset="0"/>
              </a:rPr>
              <a:t>“Romance del rey moro que perdió Alhama”, Anónimo, España, c.1500</a:t>
            </a:r>
          </a:p>
          <a:p>
            <a:pPr algn="just">
              <a:spcBef>
                <a:spcPct val="50000"/>
              </a:spcBef>
            </a:pPr>
            <a:endParaRPr lang="es-HN" sz="2400">
              <a:latin typeface="Century" pitchFamily="18" charset="0"/>
            </a:endParaRPr>
          </a:p>
        </p:txBody>
      </p:sp>
      <p:pic>
        <p:nvPicPr>
          <p:cNvPr id="20485" name="Picture 8" descr="The image “http://www.baulink.hu/balintker/hatterkep/epites%20tortenet/Alhambra.jpg” cannot be displayed, because it contains error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399"/>
            <a:ext cx="3886200" cy="52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2" descr="The image “https://shop.wohlfahrt.com/world/Katalogbilder/870282_02.jpg” cannot be displayed, because it contains error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267200"/>
            <a:ext cx="213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4" descr="The image “http://www.artangel.com.au/solveiglarsen/images/portraits/wise_man_lge.jpg” cannot be displayed, because it contains error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267200"/>
            <a:ext cx="207433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6" descr="The image “http://www.37thtexas.org/image/crusades.jpg” cannot be displayed, because it contains errors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1295400"/>
            <a:ext cx="441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HN" dirty="0" smtClean="0">
                <a:latin typeface="Century" pitchFamily="18" charset="0"/>
              </a:rPr>
              <a:t>Ejemplo: 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495800" cy="4953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3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Paseábase</a:t>
            </a: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el rey moro</a:t>
            </a:r>
            <a:b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por la ciudad de Granada,</a:t>
            </a:r>
            <a:b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desde la puerta de Elvira</a:t>
            </a:r>
            <a:b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hasta la de </a:t>
            </a:r>
            <a:r>
              <a:rPr lang="es-ES" sz="32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Vivarambla</a:t>
            </a: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/>
            </a:r>
            <a:b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-¡Ay de mi Alhama!,</a:t>
            </a:r>
            <a:endParaRPr lang="en-US" sz="3200" dirty="0">
              <a:latin typeface="Century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3600" r="16800"/>
          <a:stretch>
            <a:fillRect/>
          </a:stretch>
        </p:blipFill>
        <p:spPr bwMode="auto">
          <a:xfrm>
            <a:off x="5410200" y="1524000"/>
            <a:ext cx="3124200" cy="472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HN" dirty="0" smtClean="0">
                <a:latin typeface="Century" pitchFamily="18" charset="0"/>
              </a:rPr>
              <a:t>Ejemplo: 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257800"/>
          </a:xfrm>
        </p:spPr>
        <p:txBody>
          <a:bodyPr>
            <a:noAutofit/>
          </a:bodyPr>
          <a:lstStyle/>
          <a:p>
            <a:pPr algn="ctr"/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Cartas le fueron venidas</a:t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 Alhama era ganada.</a:t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Las cartas echó en el fuego</a:t>
            </a:r>
          </a:p>
          <a:p>
            <a:pPr algn="ctr">
              <a:buNone/>
            </a:pP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y al mensajero matara.</a:t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/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Descabalga de una </a:t>
            </a: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mula</a:t>
            </a:r>
          </a:p>
          <a:p>
            <a:pPr algn="ctr">
              <a:buNone/>
            </a:pP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y en un caballo cabalga,</a:t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por el Zacatín arriba</a:t>
            </a:r>
            <a:b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subido se había al Alhambra</a:t>
            </a:r>
            <a:endParaRPr lang="en-US" sz="3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HN" dirty="0" smtClean="0">
                <a:latin typeface="Century" pitchFamily="18" charset="0"/>
              </a:rPr>
              <a:t> </a:t>
            </a:r>
            <a:r>
              <a:rPr lang="es-HN" dirty="0" smtClean="0">
                <a:latin typeface="Century" pitchFamily="18" charset="0"/>
              </a:rPr>
              <a:t>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382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.-¡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Ay de mi Alhama! 15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Como en el Alhambra 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estuvo,</a:t>
            </a:r>
          </a:p>
          <a:p>
            <a:pPr>
              <a:buNone/>
            </a:pP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    al 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mismo 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punta  mandaba</a:t>
            </a:r>
          </a:p>
          <a:p>
            <a:pPr>
              <a:buNone/>
            </a:pP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 que se toquen sus trompetas</a:t>
            </a:r>
            <a:endParaRPr lang="es-ES" sz="4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algn="ctr">
              <a:buNone/>
            </a:pP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sus 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añafiles de plata.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.-¡Ay de mi Alhama! </a:t>
            </a:r>
            <a:endParaRPr lang="en-US" sz="40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-¡Ay de mi Alhama! 20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Y que las cajas de guerra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apriesa</a:t>
            </a: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toquen el arma,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porque lo oigan sus moros,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los de la Vega y Granada.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-¡Ay de mi Alhama! 25</a:t>
            </a:r>
            <a:endParaRPr lang="en-US" sz="4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0274"/>
          </a:xfrm>
        </p:spPr>
        <p:txBody>
          <a:bodyPr>
            <a:normAutofit/>
          </a:bodyPr>
          <a:lstStyle/>
          <a:p>
            <a:pPr algn="ctr"/>
            <a:r>
              <a:rPr lang="es-HN" dirty="0" smtClean="0">
                <a:latin typeface="Century" pitchFamily="18" charset="0"/>
              </a:rPr>
              <a:t>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382000" cy="4800600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buNone/>
            </a:pP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Los moros, que el son oyeron,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que al sangriento Marte llama,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uno a uno y dos a dos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juntado se ha gran batalla.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-¡Ay de mi Alhama! 30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endParaRPr lang="en-US" sz="40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>
                <a:latin typeface="Century" pitchFamily="18" charset="0"/>
              </a:rPr>
              <a:t> 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Allí habló un moro viejo,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de esta manera hablara: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-¿Para qué nos llamas, rey?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¿Para qué es esta llamada?</a:t>
            </a:r>
            <a:b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</a:br>
            <a:r>
              <a:rPr lang="es-ES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-¡Ay de mi Alhama!</a:t>
            </a:r>
            <a:endParaRPr lang="en-US" sz="4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  <a:p>
            <a:pPr algn="ctr"/>
            <a:endParaRPr lang="en-US" sz="4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831674"/>
          </a:xfrm>
        </p:spPr>
        <p:txBody>
          <a:bodyPr/>
          <a:lstStyle/>
          <a:p>
            <a:r>
              <a:rPr lang="es-HN" dirty="0" smtClean="0">
                <a:latin typeface="Century" pitchFamily="18" charset="0"/>
              </a:rPr>
              <a:t> 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686800" cy="5105400"/>
          </a:xfrm>
        </p:spPr>
        <p:txBody>
          <a:bodyPr>
            <a:noAutofit/>
          </a:bodyPr>
          <a:lstStyle/>
          <a:p>
            <a:r>
              <a:rPr lang="es-ES" sz="3200" dirty="0" smtClean="0"/>
              <a:t>-</a:t>
            </a:r>
          </a:p>
          <a:p>
            <a:pPr algn="ctr"/>
            <a:r>
              <a:rPr lang="es-ES" sz="3200" dirty="0" smtClean="0"/>
              <a:t>"</a:t>
            </a:r>
            <a:r>
              <a:rPr lang="es-ES" sz="4000" dirty="0" smtClean="0"/>
              <a:t>Habéis de saber, amigos, </a:t>
            </a:r>
            <a:endParaRPr lang="es-ES" sz="4000" dirty="0" smtClean="0"/>
          </a:p>
          <a:p>
            <a:pPr algn="ctr">
              <a:buNone/>
            </a:pPr>
            <a:r>
              <a:rPr lang="es-ES" sz="4000" dirty="0" smtClean="0"/>
              <a:t>     una </a:t>
            </a:r>
            <a:r>
              <a:rPr lang="es-ES" sz="4000" dirty="0" smtClean="0"/>
              <a:t>nueva desdichada:</a:t>
            </a:r>
            <a:br>
              <a:rPr lang="es-ES" sz="4000" dirty="0" smtClean="0"/>
            </a:br>
            <a:r>
              <a:rPr lang="es-ES" sz="4000" dirty="0" smtClean="0"/>
              <a:t>"que cristianos de braveza </a:t>
            </a:r>
            <a:endParaRPr lang="es-ES" sz="4000" dirty="0" smtClean="0"/>
          </a:p>
          <a:p>
            <a:pPr algn="ctr">
              <a:buNone/>
            </a:pPr>
            <a:r>
              <a:rPr lang="es-ES" sz="4000" dirty="0" smtClean="0"/>
              <a:t>ya </a:t>
            </a:r>
            <a:r>
              <a:rPr lang="es-ES" sz="4000" dirty="0" smtClean="0"/>
              <a:t>nos han ganado Alhama."</a:t>
            </a:r>
            <a:br>
              <a:rPr lang="es-ES" sz="4000" dirty="0" smtClean="0"/>
            </a:br>
            <a:r>
              <a:rPr lang="es-ES" sz="4000" dirty="0" smtClean="0"/>
              <a:t>-"¡Ay de mi Alhama!"</a:t>
            </a:r>
            <a:br>
              <a:rPr lang="es-ES" sz="40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/>
            </a:r>
            <a:br>
              <a:rPr lang="es-ES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>
                <a:latin typeface="Century" pitchFamily="18" charset="0"/>
              </a:rPr>
              <a:t> 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dirty="0" smtClean="0"/>
              <a:t>Allí habló un </a:t>
            </a:r>
            <a:r>
              <a:rPr lang="es-ES" sz="4400" dirty="0" smtClean="0"/>
              <a:t>Alfaquí</a:t>
            </a:r>
          </a:p>
          <a:p>
            <a:pPr algn="ctr">
              <a:buNone/>
            </a:pPr>
            <a:r>
              <a:rPr lang="es-ES" sz="4400" dirty="0" smtClean="0"/>
              <a:t>  </a:t>
            </a:r>
            <a:r>
              <a:rPr lang="es-ES" sz="4400" dirty="0" smtClean="0"/>
              <a:t>de barba crecida y cana:</a:t>
            </a:r>
            <a:br>
              <a:rPr lang="es-ES" sz="4400" dirty="0" smtClean="0"/>
            </a:br>
            <a:r>
              <a:rPr lang="es-ES" sz="4400" dirty="0" smtClean="0"/>
              <a:t>-"¡Bien se te emplea, buen Rey! ¡Buen Rey, bien se </a:t>
            </a:r>
            <a:r>
              <a:rPr lang="es-ES" sz="4400" dirty="0" smtClean="0"/>
              <a:t>te empleara</a:t>
            </a:r>
            <a:r>
              <a:rPr lang="es-ES" sz="4400" dirty="0" smtClean="0"/>
              <a:t>!"</a:t>
            </a:r>
            <a:br>
              <a:rPr lang="es-ES" sz="4400" dirty="0" smtClean="0"/>
            </a:br>
            <a:r>
              <a:rPr lang="es-ES" sz="4400" dirty="0" smtClean="0"/>
              <a:t>-"¡Ay de mi Alhama!"</a:t>
            </a:r>
            <a:endParaRPr lang="en-US" sz="4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>
                <a:latin typeface="Century" pitchFamily="18" charset="0"/>
              </a:rPr>
              <a:t>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8229600" cy="4572000"/>
          </a:xfrm>
        </p:spPr>
        <p:txBody>
          <a:bodyPr>
            <a:noAutofit/>
          </a:bodyPr>
          <a:lstStyle/>
          <a:p>
            <a:pPr algn="ctr"/>
            <a:r>
              <a:rPr lang="es-ES" sz="4400" dirty="0" smtClean="0"/>
              <a:t>-"Mataste los </a:t>
            </a:r>
            <a:r>
              <a:rPr lang="es-ES" sz="4400" dirty="0" err="1" smtClean="0"/>
              <a:t>Bencerrajes</a:t>
            </a:r>
            <a:r>
              <a:rPr lang="es-ES" sz="4400" dirty="0" smtClean="0"/>
              <a:t>,</a:t>
            </a:r>
          </a:p>
          <a:p>
            <a:pPr algn="ctr"/>
            <a:r>
              <a:rPr lang="es-ES" sz="4400" dirty="0" smtClean="0"/>
              <a:t> </a:t>
            </a:r>
            <a:r>
              <a:rPr lang="es-ES" sz="4400" dirty="0" smtClean="0"/>
              <a:t> </a:t>
            </a:r>
            <a:r>
              <a:rPr lang="es-ES" sz="4400" dirty="0" smtClean="0"/>
              <a:t>que eran la flor de Granada;</a:t>
            </a:r>
            <a:br>
              <a:rPr lang="es-ES" sz="4400" dirty="0" smtClean="0"/>
            </a:br>
            <a:r>
              <a:rPr lang="es-ES" sz="4400" dirty="0" smtClean="0"/>
              <a:t>"cogiste los </a:t>
            </a:r>
            <a:r>
              <a:rPr lang="es-ES" sz="4400" dirty="0" err="1" smtClean="0"/>
              <a:t>tomadizos</a:t>
            </a:r>
            <a:r>
              <a:rPr lang="es-ES" sz="4400" dirty="0" smtClean="0"/>
              <a:t> de Córdoba la nombrada."</a:t>
            </a:r>
            <a:br>
              <a:rPr lang="es-ES" sz="4400" dirty="0" smtClean="0"/>
            </a:br>
            <a:r>
              <a:rPr lang="es-ES" sz="4400" dirty="0" smtClean="0"/>
              <a:t>-"¡Ay de mi Alhama!"</a:t>
            </a:r>
            <a:br>
              <a:rPr lang="es-ES" sz="4400" dirty="0" smtClean="0"/>
            </a:br>
            <a:r>
              <a:rPr lang="es-ES" sz="4400" dirty="0" smtClean="0"/>
              <a:t/>
            </a:r>
            <a:br>
              <a:rPr lang="es-ES" sz="4400" dirty="0" smtClean="0"/>
            </a:b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" pitchFamily="18" charset="0"/>
              </a:rPr>
              <a:t>Origen…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Algunos consideran los romances como la primera manifestación de la epopeya castellana, que luego son unidos para formar los Cantares de Gesta.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La mayoría de investigadores modernos afirman que los cantares épicos son los que dan origen a los romances.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Los primeros romances tienen su origen del cantar de Gesta. 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Eran recitados por juglares</a:t>
            </a: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>
                <a:latin typeface="Century" pitchFamily="18" charset="0"/>
              </a:rPr>
              <a:t>“</a:t>
            </a:r>
            <a:r>
              <a:rPr lang="es-HN" b="1" dirty="0" smtClean="0">
                <a:latin typeface="Century" pitchFamily="18" charset="0"/>
              </a:rPr>
              <a:t>Romance de la pérdida de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229600" cy="4572000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-"Por eso mereces, Rey</a:t>
            </a:r>
            <a:r>
              <a:rPr lang="es-ES" sz="4400" dirty="0" smtClean="0"/>
              <a:t>,</a:t>
            </a:r>
          </a:p>
          <a:p>
            <a:pPr algn="ctr"/>
            <a:r>
              <a:rPr lang="es-ES" sz="4400" dirty="0" smtClean="0"/>
              <a:t> </a:t>
            </a:r>
            <a:r>
              <a:rPr lang="es-ES" sz="4400" dirty="0" smtClean="0"/>
              <a:t>  </a:t>
            </a:r>
            <a:r>
              <a:rPr lang="es-ES" sz="4400" dirty="0" smtClean="0"/>
              <a:t>una pena muy doblada;</a:t>
            </a:r>
            <a:br>
              <a:rPr lang="es-ES" sz="4400" dirty="0" smtClean="0"/>
            </a:br>
            <a:r>
              <a:rPr lang="es-ES" sz="4400" dirty="0" smtClean="0"/>
              <a:t>"que te pierdas tú y el reino</a:t>
            </a:r>
            <a:r>
              <a:rPr lang="es-ES" sz="4400" dirty="0" smtClean="0"/>
              <a:t>,</a:t>
            </a:r>
          </a:p>
          <a:p>
            <a:pPr algn="ctr"/>
            <a:r>
              <a:rPr lang="es-ES" sz="4400" dirty="0" smtClean="0"/>
              <a:t> </a:t>
            </a:r>
            <a:r>
              <a:rPr lang="es-ES" sz="4400" dirty="0" smtClean="0"/>
              <a:t> </a:t>
            </a:r>
            <a:r>
              <a:rPr lang="es-ES" sz="4400" dirty="0" smtClean="0"/>
              <a:t>y aquí se pierda Granada."</a:t>
            </a:r>
            <a:br>
              <a:rPr lang="es-ES" sz="4400" dirty="0" smtClean="0"/>
            </a:br>
            <a:r>
              <a:rPr lang="es-ES" sz="4400" dirty="0" smtClean="0"/>
              <a:t>-"¡Ay de mi Alhama!"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endParaRPr lang="en-US" sz="4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s-ES_tradnl" sz="4000" dirty="0"/>
              <a:t>“Romance del rey moro que </a:t>
            </a:r>
            <a:r>
              <a:rPr lang="es-ES_tradnl" sz="4000" dirty="0" smtClean="0"/>
              <a:t>perdió </a:t>
            </a:r>
            <a:r>
              <a:rPr lang="es-ES_tradnl" sz="4000" dirty="0"/>
              <a:t>Alhama”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8305800" cy="1524000"/>
          </a:xfrm>
        </p:spPr>
        <p:txBody>
          <a:bodyPr>
            <a:noAutofit/>
          </a:bodyPr>
          <a:lstStyle/>
          <a:p>
            <a:r>
              <a:rPr lang="es-ES_tradnl" sz="3600" dirty="0">
                <a:solidFill>
                  <a:schemeClr val="bg1"/>
                </a:solidFill>
              </a:rPr>
              <a:t>Marcos:  La Ciudad de </a:t>
            </a:r>
            <a:r>
              <a:rPr lang="es-ES_tradnl" sz="3600" dirty="0" smtClean="0">
                <a:solidFill>
                  <a:schemeClr val="bg1"/>
                </a:solidFill>
              </a:rPr>
              <a:t>Granada</a:t>
            </a:r>
          </a:p>
          <a:p>
            <a:r>
              <a:rPr lang="es-ES_tradnl" sz="3600" dirty="0" smtClean="0">
                <a:solidFill>
                  <a:schemeClr val="bg1"/>
                </a:solidFill>
              </a:rPr>
              <a:t>                  </a:t>
            </a:r>
            <a:r>
              <a:rPr lang="es-ES_tradnl" sz="3600" dirty="0">
                <a:solidFill>
                  <a:schemeClr val="bg1"/>
                </a:solidFill>
              </a:rPr>
              <a:t>La puerta de Elvira, </a:t>
            </a:r>
            <a:endParaRPr lang="es-ES_tradnl" sz="3600" dirty="0" smtClean="0">
              <a:solidFill>
                <a:schemeClr val="bg1"/>
              </a:solidFill>
            </a:endParaRPr>
          </a:p>
          <a:p>
            <a:r>
              <a:rPr lang="es-ES_tradnl" sz="3600" dirty="0" smtClean="0">
                <a:solidFill>
                  <a:schemeClr val="bg1"/>
                </a:solidFill>
              </a:rPr>
              <a:t>                   </a:t>
            </a:r>
            <a:r>
              <a:rPr lang="es-ES_tradnl" sz="3600" dirty="0" err="1" smtClean="0">
                <a:solidFill>
                  <a:schemeClr val="bg1"/>
                </a:solidFill>
              </a:rPr>
              <a:t>Vivarrambla</a:t>
            </a:r>
            <a:r>
              <a:rPr lang="es-ES_tradnl" sz="36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s-ES_tradnl" sz="3600" dirty="0" smtClean="0">
                <a:solidFill>
                  <a:schemeClr val="bg1"/>
                </a:solidFill>
              </a:rPr>
              <a:t>                    Alhama</a:t>
            </a:r>
          </a:p>
          <a:p>
            <a:r>
              <a:rPr lang="es-ES_tradnl" sz="3600" dirty="0" smtClean="0">
                <a:solidFill>
                  <a:schemeClr val="bg1"/>
                </a:solidFill>
              </a:rPr>
              <a:t>                   </a:t>
            </a:r>
            <a:r>
              <a:rPr lang="es-ES_tradnl" sz="3600" dirty="0">
                <a:solidFill>
                  <a:schemeClr val="bg1"/>
                </a:solidFill>
              </a:rPr>
              <a:t>Alhambra, </a:t>
            </a:r>
          </a:p>
        </p:txBody>
      </p:sp>
      <p:pic>
        <p:nvPicPr>
          <p:cNvPr id="3077" name="Picture 5" descr="alhama-carrusel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600200"/>
            <a:ext cx="8569997" cy="5029200"/>
          </a:xfrm>
          <a:noFill/>
          <a:ln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8858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sz="3200" b="1" dirty="0" smtClean="0">
                <a:latin typeface="Century" pitchFamily="18" charset="0"/>
              </a:rPr>
              <a:t>El Romance del rey moro que </a:t>
            </a:r>
            <a:r>
              <a:rPr lang="es-MX" sz="3200" b="1" dirty="0" smtClean="0">
                <a:latin typeface="Century" pitchFamily="18" charset="0"/>
              </a:rPr>
              <a:t>perdió  </a:t>
            </a:r>
            <a:r>
              <a:rPr lang="es-MX" sz="3200" b="1" dirty="0" smtClean="0">
                <a:latin typeface="Century" pitchFamily="18" charset="0"/>
              </a:rPr>
              <a:t>Alhama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4648200" cy="5105400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MX" sz="3200" dirty="0" smtClean="0">
                <a:latin typeface="Century" pitchFamily="18" charset="0"/>
              </a:rPr>
              <a:t>Anónimo</a:t>
            </a:r>
          </a:p>
          <a:p>
            <a:pPr algn="just" eaLnBrk="1" hangingPunct="1"/>
            <a:r>
              <a:rPr lang="es-MX" sz="3200" dirty="0" smtClean="0">
                <a:latin typeface="Century" pitchFamily="18" charset="0"/>
              </a:rPr>
              <a:t>Tema: </a:t>
            </a:r>
            <a:endParaRPr lang="es-MX" sz="3200" dirty="0" smtClean="0">
              <a:latin typeface="Century" pitchFamily="18" charset="0"/>
            </a:endParaRPr>
          </a:p>
          <a:p>
            <a:pPr algn="just" eaLnBrk="1" hangingPunct="1"/>
            <a:r>
              <a:rPr lang="es-MX" sz="3200" dirty="0" smtClean="0">
                <a:latin typeface="Century" pitchFamily="18" charset="0"/>
              </a:rPr>
              <a:t>La </a:t>
            </a:r>
            <a:r>
              <a:rPr lang="es-MX" sz="3200" dirty="0" smtClean="0">
                <a:latin typeface="Century" pitchFamily="18" charset="0"/>
              </a:rPr>
              <a:t>terminación de la dominancia que tenían los reyes moros en Granda. Perdieron su  poder  a los </a:t>
            </a:r>
            <a:r>
              <a:rPr lang="es-MX" sz="3200" dirty="0" smtClean="0">
                <a:latin typeface="Century" pitchFamily="18" charset="0"/>
              </a:rPr>
              <a:t>Reyes </a:t>
            </a:r>
            <a:r>
              <a:rPr lang="es-MX" sz="3200" dirty="0" smtClean="0">
                <a:latin typeface="Century" pitchFamily="18" charset="0"/>
              </a:rPr>
              <a:t>Católicos. </a:t>
            </a:r>
          </a:p>
        </p:txBody>
      </p:sp>
      <p:pic>
        <p:nvPicPr>
          <p:cNvPr id="28677" name="Picture 4" descr="reyes_catolico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447800"/>
            <a:ext cx="373380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Romance del rey moro que perdió Alhama”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6096000" cy="4572000"/>
          </a:xfrm>
        </p:spPr>
        <p:txBody>
          <a:bodyPr>
            <a:normAutofit fontScale="85000" lnSpcReduction="10000"/>
          </a:bodyPr>
          <a:lstStyle/>
          <a:p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La voz narrativa: narrador, el rey, y el viejo</a:t>
            </a:r>
          </a:p>
          <a:p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Los personajes </a:t>
            </a: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principales: el rey</a:t>
            </a: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,</a:t>
            </a:r>
          </a:p>
          <a:p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el viejo alfaquí, y el pueblo</a:t>
            </a:r>
            <a:endParaRPr lang="en-US" sz="4400" dirty="0" smtClean="0">
              <a:latin typeface="Century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Tono: dramático, </a:t>
            </a:r>
            <a:endParaRPr lang="es-ES" sz="4400" dirty="0" smtClean="0">
              <a:latin typeface="Century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 </a:t>
            </a: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de </a:t>
            </a:r>
            <a:r>
              <a:rPr lang="es-ES" sz="4400" dirty="0" smtClean="0">
                <a:latin typeface="Century" pitchFamily="18" charset="0"/>
                <a:cs typeface="Times New Roman" pitchFamily="18" charset="0"/>
              </a:rPr>
              <a:t>lamento</a:t>
            </a:r>
          </a:p>
          <a:p>
            <a:pPr algn="just">
              <a:buNone/>
            </a:pPr>
            <a:endParaRPr lang="es-MX" sz="4400" dirty="0" smtClean="0">
              <a:latin typeface="Century" pitchFamily="18" charset="0"/>
            </a:endParaRPr>
          </a:p>
        </p:txBody>
      </p:sp>
      <p:pic>
        <p:nvPicPr>
          <p:cNvPr id="4" name="Picture 3" descr="granada_alhambra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2667000"/>
            <a:ext cx="3733800" cy="41910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solidFill>
            <a:srgbClr val="000080">
              <a:alpha val="62000"/>
            </a:srgbClr>
          </a:solidFill>
        </p:spPr>
        <p:txBody>
          <a:bodyPr/>
          <a:lstStyle/>
          <a:p>
            <a:r>
              <a:rPr lang="es-ES_tradnl">
                <a:solidFill>
                  <a:schemeClr val="bg1"/>
                </a:solidFill>
              </a:rPr>
              <a:t>Personajes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solidFill>
            <a:srgbClr val="3366FF">
              <a:alpha val="74001"/>
            </a:srgbClr>
          </a:solidFill>
        </p:spPr>
        <p:txBody>
          <a:bodyPr/>
          <a:lstStyle/>
          <a:p>
            <a:r>
              <a:rPr lang="es-ES_tradnl" sz="2800"/>
              <a:t>Rey Moro</a:t>
            </a:r>
          </a:p>
          <a:p>
            <a:r>
              <a:rPr lang="es-ES_tradnl" sz="2800"/>
              <a:t>Mensajero</a:t>
            </a:r>
          </a:p>
          <a:p>
            <a:r>
              <a:rPr lang="es-ES_tradnl" sz="2800"/>
              <a:t>Los moros de la batalla</a:t>
            </a:r>
          </a:p>
          <a:p>
            <a:r>
              <a:rPr lang="es-ES_tradnl" sz="2800"/>
              <a:t>Moro viejo</a:t>
            </a:r>
          </a:p>
          <a:p>
            <a:r>
              <a:rPr lang="es-ES_tradnl" sz="2800"/>
              <a:t>Alfaquí ( sabio de las leyes musulmanas)</a:t>
            </a:r>
          </a:p>
        </p:txBody>
      </p:sp>
      <p:pic>
        <p:nvPicPr>
          <p:cNvPr id="5128" name="Picture 8" descr="braun_hogenberg_V_13_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-47625"/>
            <a:ext cx="8991600" cy="6905625"/>
          </a:xfrm>
          <a:noFill/>
          <a:ln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85800" y="5410200"/>
            <a:ext cx="739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24400" y="2133600"/>
            <a:ext cx="3581400" cy="579438"/>
          </a:xfrm>
          <a:prstGeom prst="rect">
            <a:avLst/>
          </a:prstGeom>
          <a:solidFill>
            <a:srgbClr val="FF0000">
              <a:alpha val="7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/>
              <a:t>Autor: Anónimo</a:t>
            </a:r>
          </a:p>
        </p:txBody>
      </p:sp>
      <p:pic>
        <p:nvPicPr>
          <p:cNvPr id="5130" name="Picture 10" descr="MCj043485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6734">
            <a:off x="7239000" y="24384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8526"/>
          </a:xfrm>
        </p:spPr>
        <p:txBody>
          <a:bodyPr/>
          <a:lstStyle/>
          <a:p>
            <a:pPr algn="ctr"/>
            <a:r>
              <a:rPr lang="es-HN" dirty="0" smtClean="0">
                <a:solidFill>
                  <a:schemeClr val="tx1"/>
                </a:solidFill>
                <a:latin typeface="Century" pitchFamily="18" charset="0"/>
              </a:rPr>
              <a:t>La pérdida de Alhama</a:t>
            </a:r>
            <a:endParaRPr lang="es-HN" dirty="0">
              <a:solidFill>
                <a:schemeClr val="tx1"/>
              </a:solidFill>
              <a:latin typeface="Century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447800"/>
            <a:ext cx="8534400" cy="4953000"/>
          </a:xfrm>
        </p:spPr>
        <p:txBody>
          <a:bodyPr>
            <a:noAutofit/>
          </a:bodyPr>
          <a:lstStyle/>
          <a:p>
            <a:pPr algn="just"/>
            <a:r>
              <a:rPr lang="es-HN" sz="3200" dirty="0" smtClean="0">
                <a:latin typeface="Century" pitchFamily="18" charset="0"/>
              </a:rPr>
              <a:t>Fondo histórico:  la campaña contra los moros.  Se basa en cierta batalla, en cierto año.  Pero no se refiere a los datos históricos, sino a una sola escena dramática.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Enfoque en el romance:  un momento dramático,  emocional.</a:t>
            </a:r>
          </a:p>
          <a:p>
            <a:pPr algn="just"/>
            <a:r>
              <a:rPr lang="es-HN" sz="3200" dirty="0" smtClean="0">
                <a:latin typeface="Century" pitchFamily="18" charset="0"/>
              </a:rPr>
              <a:t>El rey (enemigo) tiene emociones humanas.  El poeta no trata de </a:t>
            </a:r>
            <a:r>
              <a:rPr lang="es-HN" sz="3200" dirty="0" err="1" smtClean="0">
                <a:latin typeface="Century" pitchFamily="18" charset="0"/>
              </a:rPr>
              <a:t>endemonizarlo</a:t>
            </a:r>
            <a:r>
              <a:rPr lang="es-HN" sz="3200" dirty="0" smtClean="0">
                <a:latin typeface="Century" pitchFamily="18" charset="0"/>
              </a:rPr>
              <a:t>. </a:t>
            </a: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679274"/>
          </a:xfrm>
        </p:spPr>
        <p:txBody>
          <a:bodyPr/>
          <a:lstStyle/>
          <a:p>
            <a:pPr algn="ctr" eaLnBrk="1" hangingPunct="1"/>
            <a:r>
              <a:rPr lang="es-MX" dirty="0" smtClean="0">
                <a:latin typeface="Century" pitchFamily="18" charset="0"/>
              </a:rPr>
              <a:t>Argumento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305800" cy="5440363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MX" sz="3200" dirty="0" smtClean="0">
                <a:latin typeface="Century" pitchFamily="18" charset="0"/>
              </a:rPr>
              <a:t>Al rey de Granada le llegan las noticias de que ha perdido Alhama a los Reyes Católicos</a:t>
            </a:r>
          </a:p>
          <a:p>
            <a:pPr algn="ctr" eaLnBrk="1" hangingPunct="1"/>
            <a:r>
              <a:rPr lang="es-MX" sz="3200" dirty="0" smtClean="0">
                <a:latin typeface="Century" pitchFamily="18" charset="0"/>
              </a:rPr>
              <a:t>Llega a su ciudad para reunir soldados para pelear, pero desafortunadamente, un de su gente le dice que  la </a:t>
            </a:r>
            <a:r>
              <a:rPr lang="es-MX" sz="3200" dirty="0" smtClean="0">
                <a:latin typeface="Century" pitchFamily="18" charset="0"/>
              </a:rPr>
              <a:t>pérdida </a:t>
            </a:r>
            <a:r>
              <a:rPr lang="es-MX" sz="3200" dirty="0" smtClean="0">
                <a:latin typeface="Century" pitchFamily="18" charset="0"/>
              </a:rPr>
              <a:t>de la tierra fue por sus malas decisiones como rey. </a:t>
            </a:r>
          </a:p>
          <a:p>
            <a:pPr algn="just" eaLnBrk="1" hangingPunct="1"/>
            <a:endParaRPr lang="es-MX" sz="3200" dirty="0" smtClean="0">
              <a:latin typeface="Century" pitchFamily="18" charset="0"/>
            </a:endParaRPr>
          </a:p>
        </p:txBody>
      </p:sp>
      <p:pic>
        <p:nvPicPr>
          <p:cNvPr id="29700" name="Picture 3" descr="reyes catolico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594958"/>
            <a:ext cx="3429000" cy="226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907874"/>
          </a:xfrm>
        </p:spPr>
        <p:txBody>
          <a:bodyPr/>
          <a:lstStyle/>
          <a:p>
            <a:pPr algn="ctr" eaLnBrk="1" hangingPunct="1"/>
            <a:r>
              <a:rPr lang="es-MX" dirty="0" smtClean="0">
                <a:latin typeface="Century" pitchFamily="18" charset="0"/>
              </a:rPr>
              <a:t>Romance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534400" cy="5410200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MX" dirty="0" smtClean="0">
                <a:latin typeface="Century" pitchFamily="18" charset="0"/>
              </a:rPr>
              <a:t>Es un romance </a:t>
            </a:r>
            <a:r>
              <a:rPr lang="es-MX" dirty="0" smtClean="0">
                <a:latin typeface="Century" pitchFamily="18" charset="0"/>
              </a:rPr>
              <a:t>narrativo </a:t>
            </a:r>
            <a:r>
              <a:rPr lang="es-MX" dirty="0" smtClean="0">
                <a:latin typeface="Century" pitchFamily="18" charset="0"/>
              </a:rPr>
              <a:t>y </a:t>
            </a:r>
            <a:r>
              <a:rPr lang="es-MX" dirty="0" smtClean="0">
                <a:latin typeface="Century" pitchFamily="18" charset="0"/>
              </a:rPr>
              <a:t>lírico </a:t>
            </a:r>
            <a:r>
              <a:rPr lang="es-MX" dirty="0" smtClean="0">
                <a:latin typeface="Century" pitchFamily="18" charset="0"/>
              </a:rPr>
              <a:t>porque cuenta una evento histórico y transmite el gran sentimiento de </a:t>
            </a:r>
            <a:r>
              <a:rPr lang="es-MX" dirty="0" smtClean="0">
                <a:latin typeface="Century" pitchFamily="18" charset="0"/>
              </a:rPr>
              <a:t>lástima </a:t>
            </a:r>
            <a:r>
              <a:rPr lang="es-MX" dirty="0" smtClean="0">
                <a:latin typeface="Century" pitchFamily="18" charset="0"/>
              </a:rPr>
              <a:t>y dolor </a:t>
            </a:r>
          </a:p>
          <a:p>
            <a:pPr algn="just" eaLnBrk="1" hangingPunct="1"/>
            <a:r>
              <a:rPr lang="es-MX" dirty="0" smtClean="0">
                <a:latin typeface="Century" pitchFamily="18" charset="0"/>
              </a:rPr>
              <a:t>Romance empieza en medias res</a:t>
            </a:r>
          </a:p>
          <a:p>
            <a:pPr algn="just" eaLnBrk="1" hangingPunct="1"/>
            <a:r>
              <a:rPr lang="es-MX" dirty="0" smtClean="0">
                <a:latin typeface="Century" pitchFamily="18" charset="0"/>
              </a:rPr>
              <a:t>Octosílabo</a:t>
            </a:r>
          </a:p>
          <a:p>
            <a:pPr algn="just" eaLnBrk="1" hangingPunct="1"/>
            <a:r>
              <a:rPr lang="es-MX" dirty="0" smtClean="0">
                <a:latin typeface="Century" pitchFamily="18" charset="0"/>
              </a:rPr>
              <a:t>Rima asonante los versos pares</a:t>
            </a:r>
          </a:p>
          <a:p>
            <a:pPr lvl="1" algn="just" eaLnBrk="1" hangingPunct="1"/>
            <a:r>
              <a:rPr lang="es-MX" sz="2800" dirty="0" smtClean="0">
                <a:latin typeface="Century" pitchFamily="18" charset="0"/>
              </a:rPr>
              <a:t>Ayuda a enfatizar </a:t>
            </a:r>
            <a:r>
              <a:rPr lang="es-MX" sz="2800" dirty="0" smtClean="0">
                <a:latin typeface="Century" pitchFamily="18" charset="0"/>
              </a:rPr>
              <a:t>más </a:t>
            </a:r>
            <a:r>
              <a:rPr lang="es-MX" sz="2800" dirty="0" smtClean="0">
                <a:latin typeface="Century" pitchFamily="18" charset="0"/>
              </a:rPr>
              <a:t>el lamento</a:t>
            </a:r>
          </a:p>
          <a:p>
            <a:pPr lvl="1" algn="just" eaLnBrk="1" hangingPunct="1"/>
            <a:r>
              <a:rPr lang="es-MX" sz="2800" dirty="0" smtClean="0">
                <a:latin typeface="Century" pitchFamily="18" charset="0"/>
              </a:rPr>
              <a:t>“</a:t>
            </a:r>
            <a:r>
              <a:rPr lang="es-MX" sz="2800" dirty="0" err="1" smtClean="0">
                <a:latin typeface="Century" pitchFamily="18" charset="0"/>
              </a:rPr>
              <a:t>Paseabase</a:t>
            </a:r>
            <a:r>
              <a:rPr lang="es-MX" sz="2800" dirty="0" smtClean="0">
                <a:latin typeface="Century" pitchFamily="18" charset="0"/>
              </a:rPr>
              <a:t> el rey moro/ por la ciudad de Granad</a:t>
            </a:r>
            <a:r>
              <a:rPr lang="es-MX" sz="2800" u="sng" dirty="0" smtClean="0">
                <a:latin typeface="Century" pitchFamily="18" charset="0"/>
              </a:rPr>
              <a:t>a</a:t>
            </a:r>
            <a:r>
              <a:rPr lang="es-MX" sz="2800" dirty="0" smtClean="0">
                <a:latin typeface="Century" pitchFamily="18" charset="0"/>
              </a:rPr>
              <a:t>/ desde la puerta de Elvira/ hasta la de </a:t>
            </a:r>
            <a:r>
              <a:rPr lang="es-MX" sz="2800" dirty="0" err="1" smtClean="0">
                <a:latin typeface="Century" pitchFamily="18" charset="0"/>
              </a:rPr>
              <a:t>Vivarrambl</a:t>
            </a:r>
            <a:r>
              <a:rPr lang="es-MX" sz="2800" u="sng" dirty="0" err="1" smtClean="0">
                <a:latin typeface="Century" pitchFamily="18" charset="0"/>
              </a:rPr>
              <a:t>a</a:t>
            </a:r>
            <a:r>
              <a:rPr lang="es-MX" sz="2800" dirty="0" smtClean="0">
                <a:latin typeface="Century" pitchFamily="18" charset="0"/>
              </a:rPr>
              <a:t>.”</a:t>
            </a:r>
          </a:p>
          <a:p>
            <a:pPr lvl="1" algn="just" eaLnBrk="1" hangingPunct="1"/>
            <a:r>
              <a:rPr lang="es-MX" sz="2800" dirty="0" smtClean="0">
                <a:latin typeface="Century" pitchFamily="18" charset="0"/>
              </a:rPr>
              <a:t>“Mandaba” y plata”; “arma” y “Granada” </a:t>
            </a:r>
          </a:p>
          <a:p>
            <a:pPr algn="just" eaLnBrk="1" hangingPunct="1"/>
            <a:endParaRPr lang="es-MX" dirty="0" smtClean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9274"/>
          </a:xfrm>
          <a:noFill/>
        </p:spPr>
        <p:txBody>
          <a:bodyPr/>
          <a:lstStyle/>
          <a:p>
            <a:pPr algn="ctr"/>
            <a:r>
              <a:rPr lang="es-ES_tradnl" dirty="0" smtClean="0">
                <a:latin typeface="Century" pitchFamily="18" charset="0"/>
              </a:rPr>
              <a:t>Conflictos</a:t>
            </a:r>
            <a:endParaRPr lang="es-ES_tradnl" dirty="0">
              <a:latin typeface="Century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24000"/>
            <a:ext cx="10210800" cy="5029200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es-ES_tradnl" sz="4000" dirty="0">
                <a:latin typeface="Century" pitchFamily="18" charset="0"/>
              </a:rPr>
              <a:t>Rey Moro </a:t>
            </a:r>
            <a:r>
              <a:rPr lang="es-ES_tradnl" sz="4000" err="1">
                <a:latin typeface="Century" pitchFamily="18" charset="0"/>
              </a:rPr>
              <a:t>vrs</a:t>
            </a:r>
            <a:r>
              <a:rPr lang="es-ES_tradnl" sz="4000" smtClean="0">
                <a:latin typeface="Century" pitchFamily="18" charset="0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es-ES_tradnl" sz="4000" smtClean="0">
                <a:latin typeface="Century" pitchFamily="18" charset="0"/>
              </a:rPr>
              <a:t> </a:t>
            </a:r>
            <a:r>
              <a:rPr lang="es-ES_tradnl" sz="4000" smtClean="0">
                <a:latin typeface="Century" pitchFamily="18" charset="0"/>
              </a:rPr>
              <a:t>                    </a:t>
            </a:r>
            <a:r>
              <a:rPr lang="es-ES_tradnl" sz="4000" smtClean="0">
                <a:latin typeface="Century" pitchFamily="18" charset="0"/>
              </a:rPr>
              <a:t> </a:t>
            </a:r>
            <a:r>
              <a:rPr lang="es-ES_tradnl" sz="4000" dirty="0">
                <a:latin typeface="Century" pitchFamily="18" charset="0"/>
              </a:rPr>
              <a:t>Alhama</a:t>
            </a:r>
          </a:p>
          <a:p>
            <a:pPr algn="just">
              <a:lnSpc>
                <a:spcPct val="80000"/>
              </a:lnSpc>
            </a:pPr>
            <a:r>
              <a:rPr lang="es-ES_tradnl" sz="4000" dirty="0">
                <a:latin typeface="Century" pitchFamily="18" charset="0"/>
              </a:rPr>
              <a:t>Rey Moro </a:t>
            </a:r>
            <a:r>
              <a:rPr lang="es-ES_tradnl" sz="4000">
                <a:latin typeface="Century" pitchFamily="18" charset="0"/>
              </a:rPr>
              <a:t>v</a:t>
            </a:r>
            <a:r>
              <a:rPr lang="es-ES_tradnl" sz="4000" err="1">
                <a:latin typeface="Century" pitchFamily="18" charset="0"/>
              </a:rPr>
              <a:t>rs </a:t>
            </a:r>
            <a:endParaRPr lang="es-ES_tradnl" sz="4000" smtClean="0">
              <a:latin typeface="Century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4000" smtClean="0">
                <a:latin typeface="Century" pitchFamily="18" charset="0"/>
              </a:rPr>
              <a:t> </a:t>
            </a:r>
            <a:r>
              <a:rPr lang="es-ES_tradnl" sz="4000" smtClean="0">
                <a:latin typeface="Century" pitchFamily="18" charset="0"/>
              </a:rPr>
              <a:t>                 </a:t>
            </a:r>
            <a:r>
              <a:rPr lang="es-ES_tradnl" sz="4000" smtClean="0">
                <a:latin typeface="Century" pitchFamily="18" charset="0"/>
              </a:rPr>
              <a:t>Cristianos </a:t>
            </a:r>
            <a:r>
              <a:rPr lang="es-ES_tradnl" sz="4000" dirty="0">
                <a:latin typeface="Century" pitchFamily="18" charset="0"/>
              </a:rPr>
              <a:t>de braveza</a:t>
            </a:r>
          </a:p>
          <a:p>
            <a:pPr algn="just">
              <a:lnSpc>
                <a:spcPct val="80000"/>
              </a:lnSpc>
            </a:pPr>
            <a:r>
              <a:rPr lang="es-ES_tradnl" sz="4000" dirty="0">
                <a:latin typeface="Century" pitchFamily="18" charset="0"/>
              </a:rPr>
              <a:t>Rey Moro v</a:t>
            </a:r>
            <a:r>
              <a:rPr lang="es-ES_tradnl" sz="4000" dirty="0" err="1">
                <a:latin typeface="Century" pitchFamily="18" charset="0"/>
              </a:rPr>
              <a:t>rs</a:t>
            </a:r>
            <a:r>
              <a:rPr lang="es-ES_tradnl" sz="4000" err="1">
                <a:latin typeface="Century" pitchFamily="18" charset="0"/>
              </a:rPr>
              <a:t>.</a:t>
            </a:r>
            <a:r>
              <a:rPr lang="es-ES_tradnl" sz="4000">
                <a:latin typeface="Century" pitchFamily="18" charset="0"/>
              </a:rPr>
              <a:t> </a:t>
            </a:r>
            <a:endParaRPr lang="es-ES_tradnl" sz="4000" smtClean="0">
              <a:latin typeface="Century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4000" smtClean="0">
                <a:latin typeface="Century" pitchFamily="18" charset="0"/>
              </a:rPr>
              <a:t> </a:t>
            </a:r>
            <a:r>
              <a:rPr lang="es-ES_tradnl" sz="4000" smtClean="0">
                <a:latin typeface="Century" pitchFamily="18" charset="0"/>
              </a:rPr>
              <a:t>                    </a:t>
            </a:r>
            <a:r>
              <a:rPr lang="es-ES_tradnl" sz="4000" smtClean="0">
                <a:latin typeface="Century" pitchFamily="18" charset="0"/>
              </a:rPr>
              <a:t>Alfaquí </a:t>
            </a:r>
            <a:endParaRPr lang="es-ES_tradnl" sz="4000" dirty="0">
              <a:latin typeface="Century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4000" dirty="0">
                <a:latin typeface="Century" pitchFamily="18" charset="0"/>
              </a:rPr>
              <a:t>Rey Moro v</a:t>
            </a:r>
            <a:r>
              <a:rPr lang="es-ES_tradnl" sz="4000" dirty="0" err="1">
                <a:latin typeface="Century" pitchFamily="18" charset="0"/>
              </a:rPr>
              <a:t>rs</a:t>
            </a:r>
            <a:r>
              <a:rPr lang="es-ES_tradnl" sz="4000" err="1">
                <a:latin typeface="Century" pitchFamily="18" charset="0"/>
              </a:rPr>
              <a:t>.</a:t>
            </a:r>
            <a:r>
              <a:rPr lang="es-ES_tradnl" sz="4000">
                <a:latin typeface="Century" pitchFamily="18" charset="0"/>
              </a:rPr>
              <a:t> </a:t>
            </a:r>
            <a:endParaRPr lang="es-ES_tradnl" sz="4000" smtClean="0">
              <a:latin typeface="Century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s-ES_tradnl" sz="4000" smtClean="0">
                <a:latin typeface="Century" pitchFamily="18" charset="0"/>
              </a:rPr>
              <a:t> </a:t>
            </a:r>
            <a:r>
              <a:rPr lang="es-ES_tradnl" sz="4000" smtClean="0">
                <a:latin typeface="Century" pitchFamily="18" charset="0"/>
              </a:rPr>
              <a:t>               </a:t>
            </a:r>
            <a:r>
              <a:rPr lang="es-ES_tradnl" sz="4000" smtClean="0">
                <a:latin typeface="Century" pitchFamily="18" charset="0"/>
              </a:rPr>
              <a:t>Pueblo </a:t>
            </a:r>
            <a:r>
              <a:rPr lang="es-ES_tradnl" sz="4000">
                <a:latin typeface="Century" pitchFamily="18" charset="0"/>
              </a:rPr>
              <a:t>G</a:t>
            </a:r>
            <a:r>
              <a:rPr lang="es-ES_tradnl" sz="4000" smtClean="0">
                <a:latin typeface="Century" pitchFamily="18" charset="0"/>
              </a:rPr>
              <a:t>ranadino</a:t>
            </a:r>
          </a:p>
          <a:p>
            <a:pPr algn="just">
              <a:lnSpc>
                <a:spcPct val="80000"/>
              </a:lnSpc>
            </a:pPr>
            <a:endParaRPr lang="es-ES_tradnl" sz="4000" dirty="0" smtClean="0">
              <a:latin typeface="Century" pitchFamily="18" charset="0"/>
            </a:endParaRPr>
          </a:p>
        </p:txBody>
      </p:sp>
      <p:pic>
        <p:nvPicPr>
          <p:cNvPr id="14338" name="Picture 2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044065" cy="2819400"/>
          </a:xfrm>
          <a:prstGeom prst="rect">
            <a:avLst/>
          </a:prstGeom>
          <a:noFill/>
        </p:spPr>
      </p:pic>
      <p:pic>
        <p:nvPicPr>
          <p:cNvPr id="14340" name="Picture 4" descr="http://static.zooomr.com/images/4119821_75b34f44a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019604"/>
            <a:ext cx="1981200" cy="2838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 dirty="0" smtClean="0">
                <a:latin typeface="Century" pitchFamily="18" charset="0"/>
              </a:rPr>
              <a:t>Estilo: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4000" dirty="0" smtClean="0">
                <a:latin typeface="Century" pitchFamily="18" charset="0"/>
              </a:rPr>
              <a:t>Polifónico- </a:t>
            </a:r>
            <a:r>
              <a:rPr lang="es-ES_tradnl" sz="4000" dirty="0" smtClean="0">
                <a:latin typeface="Century" pitchFamily="18" charset="0"/>
              </a:rPr>
              <a:t>en este romance hay cuatro voces distintas: un narrador, un lamento colectivo, un viejo y el rey.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4000" dirty="0" smtClean="0">
                <a:latin typeface="Century" pitchFamily="18" charset="0"/>
              </a:rPr>
              <a:t>Simbolismo : La Alhama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4000" dirty="0" smtClean="0">
                <a:latin typeface="Century" pitchFamily="18" charset="0"/>
              </a:rPr>
              <a:t>Repetición( ultima línea del verso) “¡Ay de mi Alhama!”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Century" pitchFamily="18" charset="0"/>
              </a:rPr>
              <a:t>Esquema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s-ES" sz="3200" b="1" u="sng" dirty="0" smtClean="0">
                <a:latin typeface="Century" pitchFamily="18" charset="0"/>
              </a:rPr>
              <a:t>Hemistiquios:</a:t>
            </a:r>
          </a:p>
          <a:p>
            <a:pPr algn="just"/>
            <a:r>
              <a:rPr lang="es-ES" sz="3200" dirty="0" smtClean="0">
                <a:latin typeface="Century" pitchFamily="18" charset="0"/>
              </a:rPr>
              <a:t>Si cortamos un cantar de gesta por los </a:t>
            </a:r>
            <a:r>
              <a:rPr lang="es-ES" sz="3200" u="sng" dirty="0" smtClean="0">
                <a:latin typeface="Century" pitchFamily="18" charset="0"/>
              </a:rPr>
              <a:t>hemistiquios</a:t>
            </a:r>
            <a:r>
              <a:rPr lang="es-ES" sz="3200" dirty="0" smtClean="0">
                <a:latin typeface="Century" pitchFamily="18" charset="0"/>
              </a:rPr>
              <a:t>, es decir, por la </a:t>
            </a:r>
            <a:r>
              <a:rPr lang="es-ES" sz="3200" u="sng" dirty="0" smtClean="0">
                <a:latin typeface="Century" pitchFamily="18" charset="0"/>
              </a:rPr>
              <a:t>cesura</a:t>
            </a:r>
            <a:r>
              <a:rPr lang="es-ES" sz="3200" dirty="0" smtClean="0">
                <a:latin typeface="Century" pitchFamily="18" charset="0"/>
              </a:rPr>
              <a:t>, y colocamos los versos en orden unos debajo de los otros, resultará un romance.</a:t>
            </a:r>
          </a:p>
          <a:p>
            <a:pPr algn="just"/>
            <a:r>
              <a:rPr lang="es-ES" sz="3200" b="1" dirty="0" smtClean="0">
                <a:latin typeface="Century" pitchFamily="18" charset="0"/>
              </a:rPr>
              <a:t>Cesura</a:t>
            </a:r>
            <a:r>
              <a:rPr lang="es-ES" sz="3200" dirty="0" smtClean="0">
                <a:latin typeface="Century" pitchFamily="18" charset="0"/>
              </a:rPr>
              <a:t> es una pausa (/) que divide los versos largos. Las dos mitades que se forman se llaman </a:t>
            </a:r>
            <a:r>
              <a:rPr lang="es-ES" sz="3200" b="1" dirty="0" smtClean="0">
                <a:latin typeface="Century" pitchFamily="18" charset="0"/>
              </a:rPr>
              <a:t>hemistiquios</a:t>
            </a:r>
            <a:r>
              <a:rPr lang="es-ES" sz="3200" dirty="0" smtClean="0">
                <a:latin typeface="Century" pitchFamily="18" charset="0"/>
              </a:rPr>
              <a:t>.</a:t>
            </a:r>
          </a:p>
          <a:p>
            <a:pPr algn="just"/>
            <a:endParaRPr lang="en-US" sz="32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762000"/>
          </a:xfrm>
        </p:spPr>
        <p:txBody>
          <a:bodyPr/>
          <a:lstStyle/>
          <a:p>
            <a:pPr algn="ctr" eaLnBrk="1" hangingPunct="1"/>
            <a:r>
              <a:rPr lang="es-MX" dirty="0" smtClean="0">
                <a:latin typeface="Century" pitchFamily="18" charset="0"/>
              </a:rPr>
              <a:t>Términos Retóricos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8534400" cy="5516563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MX" sz="4000" dirty="0" smtClean="0">
                <a:latin typeface="Century" pitchFamily="18" charset="0"/>
              </a:rPr>
              <a:t>Se enfoca en el dolor que sufrió el rey y al perder su reino.  </a:t>
            </a:r>
          </a:p>
          <a:p>
            <a:pPr lvl="1" algn="just" eaLnBrk="1" hangingPunct="1"/>
            <a:r>
              <a:rPr lang="es-MX" sz="4000" dirty="0" smtClean="0">
                <a:latin typeface="Century" pitchFamily="18" charset="0"/>
              </a:rPr>
              <a:t>Ese dolor es demostrado con el uso del </a:t>
            </a:r>
            <a:r>
              <a:rPr lang="es-MX" sz="4000" dirty="0" smtClean="0">
                <a:latin typeface="Century" pitchFamily="18" charset="0"/>
              </a:rPr>
              <a:t>estribillo:</a:t>
            </a:r>
          </a:p>
          <a:p>
            <a:pPr lvl="1" algn="just" eaLnBrk="1" hangingPunct="1"/>
            <a:r>
              <a:rPr lang="es-MX" sz="4000" dirty="0" smtClean="0">
                <a:latin typeface="Century" pitchFamily="18" charset="0"/>
              </a:rPr>
              <a:t> </a:t>
            </a:r>
            <a:r>
              <a:rPr lang="es-MX" sz="4000" dirty="0" smtClean="0">
                <a:latin typeface="Century" pitchFamily="18" charset="0"/>
              </a:rPr>
              <a:t>“!Ay de mi Alhama!” después de cada estrofa.  (el estribillo también cuenta como una apostrofe porque habla a algo que ya no tiene</a:t>
            </a:r>
            <a:r>
              <a:rPr lang="es-MX" sz="4000" dirty="0" smtClean="0">
                <a:latin typeface="Century" pitchFamily="18" charset="0"/>
              </a:rPr>
              <a:t>)</a:t>
            </a:r>
          </a:p>
          <a:p>
            <a:pPr lvl="1" algn="just" eaLnBrk="1" hangingPunct="1"/>
            <a:endParaRPr lang="es-MX" sz="4000" dirty="0" smtClean="0">
              <a:latin typeface="Century" pitchFamily="18" charset="0"/>
            </a:endParaRPr>
          </a:p>
          <a:p>
            <a:pPr lvl="1" algn="just" eaLnBrk="1" hangingPunct="1"/>
            <a:endParaRPr lang="es-MX" sz="4000" dirty="0" smtClean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entury" pitchFamily="18" charset="0"/>
              </a:rPr>
              <a:t>Términos Retóricos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4000" dirty="0" smtClean="0">
                <a:latin typeface="Century" pitchFamily="18" charset="0"/>
              </a:rPr>
              <a:t>Simbolismo:“las cartas </a:t>
            </a:r>
            <a:r>
              <a:rPr lang="es-MX" sz="4000" dirty="0" smtClean="0">
                <a:latin typeface="Century" pitchFamily="18" charset="0"/>
              </a:rPr>
              <a:t>echó </a:t>
            </a:r>
            <a:r>
              <a:rPr lang="es-MX" sz="4000" dirty="0" smtClean="0">
                <a:latin typeface="Century" pitchFamily="18" charset="0"/>
              </a:rPr>
              <a:t>al fuego, y al mensajero matara” </a:t>
            </a:r>
          </a:p>
          <a:p>
            <a:pPr lvl="1" algn="just"/>
            <a:r>
              <a:rPr lang="es-MX" sz="4000" dirty="0" smtClean="0">
                <a:latin typeface="Century" pitchFamily="18" charset="0"/>
              </a:rPr>
              <a:t>Demuestra la brutalidad y injusticia del rey moro. </a:t>
            </a:r>
            <a:endParaRPr lang="es-MX" sz="4000" dirty="0" smtClean="0">
              <a:latin typeface="Century" pitchFamily="18" charset="0"/>
            </a:endParaRPr>
          </a:p>
          <a:p>
            <a:pPr lvl="1" algn="just"/>
            <a:r>
              <a:rPr lang="es-MX" sz="4000" dirty="0" smtClean="0">
                <a:latin typeface="Century" pitchFamily="18" charset="0"/>
              </a:rPr>
              <a:t>Un </a:t>
            </a:r>
            <a:r>
              <a:rPr lang="es-MX" sz="4000" dirty="0" smtClean="0">
                <a:latin typeface="Century" pitchFamily="18" charset="0"/>
              </a:rPr>
              <a:t>mensajero es fue asesinado, sin haber hecho </a:t>
            </a:r>
            <a:r>
              <a:rPr lang="es-MX" sz="4000" dirty="0" smtClean="0">
                <a:latin typeface="Century" pitchFamily="18" charset="0"/>
              </a:rPr>
              <a:t>mal por cólera del rey moro  </a:t>
            </a:r>
            <a:endParaRPr lang="es-MX" sz="4000" dirty="0" smtClean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Century" pitchFamily="18" charset="0"/>
              </a:rPr>
              <a:t>Términos Retóricos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s-MX" sz="4700" dirty="0" smtClean="0">
                <a:latin typeface="Century" pitchFamily="18" charset="0"/>
              </a:rPr>
              <a:t>“</a:t>
            </a:r>
            <a:r>
              <a:rPr lang="es-MX" sz="7300" dirty="0" smtClean="0">
                <a:latin typeface="Century" pitchFamily="18" charset="0"/>
              </a:rPr>
              <a:t>descabalga de una mula, y en caballo cabalga</a:t>
            </a:r>
            <a:r>
              <a:rPr lang="es-MX" sz="7300" dirty="0" smtClean="0">
                <a:latin typeface="Century" pitchFamily="18" charset="0"/>
              </a:rPr>
              <a:t>”</a:t>
            </a:r>
          </a:p>
          <a:p>
            <a:pPr lvl="1" algn="just">
              <a:buNone/>
            </a:pPr>
            <a:endParaRPr lang="es-MX" sz="7300" dirty="0" smtClean="0">
              <a:latin typeface="Century" pitchFamily="18" charset="0"/>
            </a:endParaRPr>
          </a:p>
          <a:p>
            <a:pPr lvl="1" algn="just">
              <a:buNone/>
            </a:pPr>
            <a:r>
              <a:rPr lang="es-MX" sz="7300" dirty="0" smtClean="0">
                <a:latin typeface="Century" pitchFamily="18" charset="0"/>
              </a:rPr>
              <a:t> </a:t>
            </a:r>
            <a:r>
              <a:rPr lang="es-MX" sz="7300" dirty="0" smtClean="0">
                <a:latin typeface="Century" pitchFamily="18" charset="0"/>
              </a:rPr>
              <a:t>  Muestra </a:t>
            </a:r>
            <a:r>
              <a:rPr lang="es-MX" sz="7300" dirty="0" smtClean="0">
                <a:latin typeface="Century" pitchFamily="18" charset="0"/>
              </a:rPr>
              <a:t>lo grande y impresionante que quiere aparentar el rey, porque para ir a la ciudad se tiene que bajar de una mula y subir en un caballo (para demostrar fuerza y status aristocracia)</a:t>
            </a:r>
          </a:p>
          <a:p>
            <a:pPr lvl="1" algn="just"/>
            <a:endParaRPr lang="es-MX" sz="7300" dirty="0" smtClean="0">
              <a:latin typeface="Century" pitchFamily="18" charset="0"/>
            </a:endParaRPr>
          </a:p>
          <a:p>
            <a:pPr algn="just"/>
            <a:endParaRPr lang="es-MX" sz="7300" dirty="0" smtClean="0">
              <a:latin typeface="Century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07874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latin typeface="Century" pitchFamily="18" charset="0"/>
              </a:rPr>
              <a:t>Conclusión</a:t>
            </a:r>
            <a:endParaRPr lang="en-US" sz="4000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382000" cy="5562600"/>
          </a:xfrm>
        </p:spPr>
        <p:txBody>
          <a:bodyPr>
            <a:noAutofit/>
          </a:bodyPr>
          <a:lstStyle/>
          <a:p>
            <a:pPr algn="just"/>
            <a:r>
              <a:rPr lang="es-ES" sz="3600" dirty="0" smtClean="0">
                <a:latin typeface="Century" pitchFamily="18" charset="0"/>
              </a:rPr>
              <a:t>Los rasgos principales del romancero son:</a:t>
            </a:r>
          </a:p>
          <a:p>
            <a:pPr lvl="1" algn="just"/>
            <a:r>
              <a:rPr lang="es-ES" sz="3600" dirty="0" smtClean="0">
                <a:latin typeface="Century" pitchFamily="18" charset="0"/>
              </a:rPr>
              <a:t>La extraordinaria variedad de su inspiración</a:t>
            </a:r>
          </a:p>
          <a:p>
            <a:pPr lvl="1" algn="just"/>
            <a:r>
              <a:rPr lang="es-ES" sz="3600" dirty="0" smtClean="0">
                <a:latin typeface="Century" pitchFamily="18" charset="0"/>
              </a:rPr>
              <a:t>Su carácter popular y anónimo</a:t>
            </a:r>
          </a:p>
          <a:p>
            <a:pPr lvl="1" algn="just"/>
            <a:r>
              <a:rPr lang="es-ES" sz="3600" dirty="0" smtClean="0">
                <a:latin typeface="Century" pitchFamily="18" charset="0"/>
              </a:rPr>
              <a:t>Espíritu nacional</a:t>
            </a:r>
          </a:p>
          <a:p>
            <a:pPr lvl="1" algn="just"/>
            <a:r>
              <a:rPr lang="es-ES" sz="3600" dirty="0" smtClean="0">
                <a:latin typeface="Century" pitchFamily="18" charset="0"/>
              </a:rPr>
              <a:t>Capacidad de renovación, que le permite resurgir en todas las épocas de la literatura española.</a:t>
            </a:r>
          </a:p>
          <a:p>
            <a:pPr algn="just"/>
            <a:r>
              <a:rPr lang="es-ES" sz="3600" smtClean="0">
                <a:latin typeface="Century" pitchFamily="18" charset="0"/>
              </a:rPr>
              <a:t>=</a:t>
            </a:r>
            <a:endParaRPr lang="en-US" sz="36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55474"/>
          </a:xfrm>
        </p:spPr>
        <p:txBody>
          <a:bodyPr/>
          <a:lstStyle/>
          <a:p>
            <a:pPr algn="ctr"/>
            <a:r>
              <a:rPr lang="es-ES" dirty="0" smtClean="0">
                <a:latin typeface="Century" pitchFamily="18" charset="0"/>
              </a:rPr>
              <a:t>Bibliografía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200" i="1" dirty="0" smtClean="0">
                <a:latin typeface="Century" pitchFamily="18" charset="0"/>
              </a:rPr>
              <a:t>Francisco Pérez Rivera, Mario Hurtado</a:t>
            </a:r>
            <a:r>
              <a:rPr lang="es-ES" sz="3200" dirty="0" smtClean="0">
                <a:latin typeface="Century" pitchFamily="18" charset="0"/>
              </a:rPr>
              <a:t>. </a:t>
            </a:r>
            <a:r>
              <a:rPr lang="es-ES" sz="3200" u="sng" dirty="0" err="1" smtClean="0">
                <a:latin typeface="Century" pitchFamily="18" charset="0"/>
              </a:rPr>
              <a:t>Introdicción</a:t>
            </a:r>
            <a:r>
              <a:rPr lang="es-ES" sz="3200" u="sng" dirty="0" smtClean="0">
                <a:latin typeface="Century" pitchFamily="18" charset="0"/>
              </a:rPr>
              <a:t> a la Literatura Española.</a:t>
            </a:r>
            <a:r>
              <a:rPr lang="es-ES" sz="3200" dirty="0" smtClean="0">
                <a:latin typeface="Century" pitchFamily="18" charset="0"/>
              </a:rPr>
              <a:t> </a:t>
            </a:r>
            <a:r>
              <a:rPr lang="en-US" sz="3200" dirty="0" smtClean="0">
                <a:latin typeface="Century" pitchFamily="18" charset="0"/>
              </a:rPr>
              <a:t>Upper Saddle River: </a:t>
            </a:r>
            <a:r>
              <a:rPr lang="en-US" sz="3200" b="1" dirty="0" smtClean="0">
                <a:latin typeface="Century" pitchFamily="18" charset="0"/>
              </a:rPr>
              <a:t>Prentice-Hall </a:t>
            </a:r>
            <a:r>
              <a:rPr lang="en-US" sz="3200" b="1" dirty="0" err="1" smtClean="0">
                <a:latin typeface="Century" pitchFamily="18" charset="0"/>
              </a:rPr>
              <a:t>Interntional</a:t>
            </a:r>
            <a:r>
              <a:rPr lang="en-US" sz="3200" b="1" dirty="0" smtClean="0">
                <a:latin typeface="Century" pitchFamily="18" charset="0"/>
              </a:rPr>
              <a:t>, 1982.</a:t>
            </a:r>
          </a:p>
          <a:p>
            <a:pPr algn="just">
              <a:buNone/>
            </a:pPr>
            <a:r>
              <a:rPr lang="en-US" sz="3200" dirty="0" smtClean="0">
                <a:latin typeface="Century" pitchFamily="18" charset="0"/>
              </a:rPr>
              <a:t> </a:t>
            </a:r>
          </a:p>
          <a:p>
            <a:pPr algn="just">
              <a:buNone/>
            </a:pPr>
            <a:endParaRPr lang="en-US" sz="3200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Century" pitchFamily="18" charset="0"/>
              </a:rPr>
              <a:t>Existen dos teorías sobre su formación: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1" algn="just"/>
            <a:r>
              <a:rPr lang="es-ES" sz="3200" dirty="0" smtClean="0">
                <a:latin typeface="Century" pitchFamily="18" charset="0"/>
              </a:rPr>
              <a:t>La que considera a estos poemas cortos como la primera manifestación de la epopeya castellana, que luego por aglutinación forman los cantares de gesta.</a:t>
            </a:r>
          </a:p>
          <a:p>
            <a:pPr lvl="1" algn="just"/>
            <a:r>
              <a:rPr lang="es-ES" sz="3200" dirty="0" smtClean="0">
                <a:latin typeface="Century" pitchFamily="18" charset="0"/>
              </a:rPr>
              <a:t>La hipótesis diametralmente opuesta, según la cual son los cantares épicos los que dan origen a los romanos. (Esta teoría es la más sustentada por los investigadores.)</a:t>
            </a:r>
            <a:endParaRPr lang="en-US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679274"/>
          </a:xfrm>
        </p:spPr>
        <p:txBody>
          <a:bodyPr>
            <a:normAutofit/>
          </a:bodyPr>
          <a:lstStyle/>
          <a:p>
            <a:pPr algn="ctr"/>
            <a:r>
              <a:rPr lang="es-ES" dirty="0" smtClean="0">
                <a:latin typeface="Century" pitchFamily="18" charset="0"/>
              </a:rPr>
              <a:t>Características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066800"/>
            <a:ext cx="4956048" cy="5638800"/>
          </a:xfrm>
        </p:spPr>
        <p:txBody>
          <a:bodyPr>
            <a:normAutofit fontScale="77500" lnSpcReduction="20000"/>
          </a:bodyPr>
          <a:lstStyle/>
          <a:p>
            <a:r>
              <a:rPr lang="es-ES" sz="3300" dirty="0" smtClean="0">
                <a:latin typeface="Century" pitchFamily="18" charset="0"/>
              </a:rPr>
              <a:t>Se crea en España</a:t>
            </a:r>
          </a:p>
          <a:p>
            <a:r>
              <a:rPr lang="es-ES" sz="3300" dirty="0" smtClean="0">
                <a:latin typeface="Century" pitchFamily="18" charset="0"/>
              </a:rPr>
              <a:t>Octosílabo y </a:t>
            </a:r>
            <a:r>
              <a:rPr lang="es-ES_tradnl" sz="3300" dirty="0" smtClean="0">
                <a:latin typeface="Century" pitchFamily="18" charset="0"/>
              </a:rPr>
              <a:t>Rima asonante</a:t>
            </a:r>
          </a:p>
          <a:p>
            <a:r>
              <a:rPr lang="es-ES_tradnl" sz="3300" dirty="0" smtClean="0">
                <a:latin typeface="Century" pitchFamily="18" charset="0"/>
              </a:rPr>
              <a:t>Versos pares </a:t>
            </a:r>
            <a:endParaRPr lang="es-ES" sz="3300" dirty="0" smtClean="0">
              <a:latin typeface="Century" pitchFamily="18" charset="0"/>
            </a:endParaRPr>
          </a:p>
          <a:p>
            <a:r>
              <a:rPr lang="es-ES" sz="3300" dirty="0" smtClean="0">
                <a:latin typeface="Century" pitchFamily="18" charset="0"/>
              </a:rPr>
              <a:t>Diálogo</a:t>
            </a:r>
          </a:p>
          <a:p>
            <a:r>
              <a:rPr lang="es-ES" sz="3300" dirty="0" smtClean="0">
                <a:latin typeface="Century" pitchFamily="18" charset="0"/>
              </a:rPr>
              <a:t>Imágenes Cromáticas</a:t>
            </a:r>
          </a:p>
          <a:p>
            <a:r>
              <a:rPr lang="es-ES" sz="3300" dirty="0" smtClean="0">
                <a:latin typeface="Century" pitchFamily="18" charset="0"/>
              </a:rPr>
              <a:t>Carácter popular y anónimo</a:t>
            </a:r>
          </a:p>
          <a:p>
            <a:r>
              <a:rPr lang="es-ES" sz="3300" dirty="0" smtClean="0">
                <a:latin typeface="Century" pitchFamily="18" charset="0"/>
              </a:rPr>
              <a:t>Espíritu nacional</a:t>
            </a:r>
          </a:p>
          <a:p>
            <a:r>
              <a:rPr lang="es-ES" sz="3300" dirty="0" smtClean="0">
                <a:latin typeface="Century" pitchFamily="18" charset="0"/>
              </a:rPr>
              <a:t>Capacidad de renovación</a:t>
            </a:r>
          </a:p>
          <a:p>
            <a:r>
              <a:rPr lang="es-ES" sz="3300" dirty="0" smtClean="0">
                <a:latin typeface="Century" pitchFamily="18" charset="0"/>
              </a:rPr>
              <a:t>Gran variedad de su inspiración</a:t>
            </a:r>
          </a:p>
          <a:p>
            <a:r>
              <a:rPr lang="es-ES" sz="3300" dirty="0" smtClean="0">
                <a:latin typeface="Century" pitchFamily="18" charset="0"/>
              </a:rPr>
              <a:t>Anónimo </a:t>
            </a:r>
          </a:p>
          <a:p>
            <a:r>
              <a:rPr lang="es-ES" sz="3300" dirty="0" smtClean="0">
                <a:latin typeface="Century" pitchFamily="18" charset="0"/>
              </a:rPr>
              <a:t>En media res</a:t>
            </a:r>
          </a:p>
          <a:p>
            <a:r>
              <a:rPr lang="es-ES" sz="3300" dirty="0" smtClean="0">
                <a:latin typeface="Century" pitchFamily="18" charset="0"/>
              </a:rPr>
              <a:t>Musicalidad </a:t>
            </a:r>
          </a:p>
          <a:p>
            <a:endParaRPr lang="es-ES" sz="3300" dirty="0" smtClean="0">
              <a:latin typeface="Century" pitchFamily="18" charset="0"/>
            </a:endParaRPr>
          </a:p>
          <a:p>
            <a:endParaRPr lang="es-ES" dirty="0" smtClean="0">
              <a:latin typeface="Century" pitchFamily="18" charset="0"/>
            </a:endParaRPr>
          </a:p>
          <a:p>
            <a:endParaRPr lang="es-ES" dirty="0" smtClean="0">
              <a:latin typeface="Century" pitchFamily="18" charset="0"/>
            </a:endParaRPr>
          </a:p>
          <a:p>
            <a:endParaRPr lang="en-US" dirty="0">
              <a:latin typeface="Century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955734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Century" pitchFamily="18" charset="0"/>
              </a:rPr>
              <a:t>Los romances: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8610600" cy="4953000"/>
          </a:xfrm>
        </p:spPr>
        <p:txBody>
          <a:bodyPr>
            <a:noAutofit/>
          </a:bodyPr>
          <a:lstStyle/>
          <a:p>
            <a:r>
              <a:rPr lang="es-HN" sz="3200" dirty="0" smtClean="0">
                <a:latin typeface="Century" pitchFamily="18" charset="0"/>
              </a:rPr>
              <a:t>Forma:  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verso </a:t>
            </a:r>
            <a:r>
              <a:rPr lang="es-HN" sz="3200" dirty="0" smtClean="0">
                <a:latin typeface="Century" pitchFamily="18" charset="0"/>
              </a:rPr>
              <a:t>octosílabo </a:t>
            </a:r>
            <a:r>
              <a:rPr lang="es-HN" sz="3200" dirty="0" smtClean="0">
                <a:latin typeface="Century" pitchFamily="18" charset="0"/>
              </a:rPr>
              <a:t>(de 8 sílabas),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de largo indeterminado,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de rima asonante en los versos pares.</a:t>
            </a:r>
          </a:p>
          <a:p>
            <a:r>
              <a:rPr lang="es-HN" sz="3200" dirty="0" smtClean="0">
                <a:latin typeface="Century" pitchFamily="18" charset="0"/>
              </a:rPr>
              <a:t>Características: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Acción ‘</a:t>
            </a:r>
            <a:r>
              <a:rPr lang="es-HN" sz="3200" u="sng" dirty="0" smtClean="0">
                <a:latin typeface="Century" pitchFamily="18" charset="0"/>
              </a:rPr>
              <a:t>in medias res</a:t>
            </a:r>
            <a:r>
              <a:rPr lang="es-HN" sz="3200" dirty="0" smtClean="0">
                <a:latin typeface="Century" pitchFamily="18" charset="0"/>
              </a:rPr>
              <a:t>’: la acción ya empezó;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Un momento clave, emocional;</a:t>
            </a:r>
          </a:p>
          <a:p>
            <a:pPr lvl="1"/>
            <a:r>
              <a:rPr lang="es-HN" sz="3200" dirty="0" smtClean="0">
                <a:latin typeface="Century" pitchFamily="18" charset="0"/>
              </a:rPr>
              <a:t>Hay diálogo;</a:t>
            </a:r>
            <a:endParaRPr lang="es-HN" sz="32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es-CO" dirty="0">
                <a:latin typeface="Century" pitchFamily="18" charset="0"/>
              </a:rPr>
              <a:t>Dialogo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8610600" cy="4906963"/>
          </a:xfrm>
        </p:spPr>
        <p:txBody>
          <a:bodyPr>
            <a:normAutofit/>
          </a:bodyPr>
          <a:lstStyle/>
          <a:p>
            <a:pPr algn="just"/>
            <a:r>
              <a:rPr lang="es-CO" sz="3200" dirty="0">
                <a:latin typeface="Century" pitchFamily="18" charset="0"/>
              </a:rPr>
              <a:t>A veces hay un diálogo entre dos personas</a:t>
            </a:r>
          </a:p>
          <a:p>
            <a:pPr algn="just"/>
            <a:r>
              <a:rPr lang="es-CO" sz="3200" dirty="0">
                <a:latin typeface="Century" pitchFamily="18" charset="0"/>
              </a:rPr>
              <a:t>El diálogo contribuye al efecto dramático en la narración </a:t>
            </a:r>
          </a:p>
          <a:p>
            <a:pPr lvl="1" algn="just"/>
            <a:r>
              <a:rPr lang="es-CO" sz="3200" dirty="0">
                <a:solidFill>
                  <a:schemeClr val="tx1"/>
                </a:solidFill>
                <a:latin typeface="Century" pitchFamily="18" charset="0"/>
              </a:rPr>
              <a:t>“Una nueva desdicha”</a:t>
            </a:r>
          </a:p>
          <a:p>
            <a:pPr lvl="1" algn="just"/>
            <a:r>
              <a:rPr lang="es-CO" sz="3200" dirty="0">
                <a:solidFill>
                  <a:schemeClr val="tx1"/>
                </a:solidFill>
                <a:latin typeface="Century" pitchFamily="18" charset="0"/>
              </a:rPr>
              <a:t>“ Ya nos han ganado la batalla”</a:t>
            </a:r>
          </a:p>
          <a:p>
            <a:pPr lvl="1" algn="just"/>
            <a:r>
              <a:rPr lang="es-CO" sz="3200" dirty="0" smtClean="0">
                <a:solidFill>
                  <a:schemeClr val="tx1"/>
                </a:solidFill>
                <a:latin typeface="Century" pitchFamily="18" charset="0"/>
              </a:rPr>
              <a:t>“Habéis </a:t>
            </a:r>
            <a:r>
              <a:rPr lang="es-CO" sz="3200" dirty="0">
                <a:solidFill>
                  <a:schemeClr val="tx1"/>
                </a:solidFill>
                <a:latin typeface="Century" pitchFamily="18" charset="0"/>
              </a:rPr>
              <a:t>de saber”</a:t>
            </a:r>
          </a:p>
          <a:p>
            <a:pPr lvl="1" algn="just"/>
            <a:r>
              <a:rPr lang="es-CO" sz="3200" dirty="0">
                <a:solidFill>
                  <a:schemeClr val="tx1"/>
                </a:solidFill>
                <a:latin typeface="Century" pitchFamily="18" charset="0"/>
              </a:rPr>
              <a:t>“Amigos…”</a:t>
            </a:r>
          </a:p>
        </p:txBody>
      </p:sp>
      <p:pic>
        <p:nvPicPr>
          <p:cNvPr id="14340" name="Picture 4" descr="alhambr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36000" contrast="-12000"/>
          </a:blip>
          <a:srcRect/>
          <a:stretch>
            <a:fillRect/>
          </a:stretch>
        </p:blipFill>
        <p:spPr>
          <a:xfrm>
            <a:off x="5715000" y="4286250"/>
            <a:ext cx="3429000" cy="2571750"/>
          </a:xfrm>
          <a:noFill/>
          <a:ln/>
        </p:spPr>
      </p:pic>
    </p:spTree>
  </p:cSld>
  <p:clrMapOvr>
    <a:masterClrMapping/>
  </p:clrMapOvr>
  <p:transition spd="slow">
    <p:fad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587</TotalTime>
  <Words>2049</Words>
  <Application>Microsoft Office PowerPoint</Application>
  <PresentationFormat>On-screen Show (4:3)</PresentationFormat>
  <Paragraphs>287</Paragraphs>
  <Slides>54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Currency</vt:lpstr>
      <vt:lpstr>El Romancero </vt:lpstr>
      <vt:lpstr> Definición…</vt:lpstr>
      <vt:lpstr>Ejemplo:</vt:lpstr>
      <vt:lpstr>Origen…</vt:lpstr>
      <vt:lpstr>Esquema</vt:lpstr>
      <vt:lpstr>Existen dos teorías sobre su formación:</vt:lpstr>
      <vt:lpstr>Características</vt:lpstr>
      <vt:lpstr>Los romances:</vt:lpstr>
      <vt:lpstr>Dialogo</vt:lpstr>
      <vt:lpstr>Romances viejos y Romances nuevos</vt:lpstr>
      <vt:lpstr>Clasificación…</vt:lpstr>
      <vt:lpstr>Romances Históricos</vt:lpstr>
      <vt:lpstr>Romances Históricos</vt:lpstr>
      <vt:lpstr>Romances Legendarios</vt:lpstr>
      <vt:lpstr>Romances Novelescos</vt:lpstr>
      <vt:lpstr>Slide 16</vt:lpstr>
      <vt:lpstr>Romance del Conde Arnaldos</vt:lpstr>
      <vt:lpstr>Romance del Conde Arnaldos</vt:lpstr>
      <vt:lpstr>Romance del Conde Arnaldos</vt:lpstr>
      <vt:lpstr>El romance del Conde Arnaldos</vt:lpstr>
      <vt:lpstr>Personajes</vt:lpstr>
      <vt:lpstr>        Argumento</vt:lpstr>
      <vt:lpstr>ARGUMENTO </vt:lpstr>
      <vt:lpstr>El conde Arnaldos</vt:lpstr>
      <vt:lpstr>Estilo</vt:lpstr>
      <vt:lpstr>Temas</vt:lpstr>
      <vt:lpstr>Retórica</vt:lpstr>
      <vt:lpstr>Slide 28</vt:lpstr>
      <vt:lpstr>Fronterizos y Moriscos</vt:lpstr>
      <vt:lpstr>Slide 30</vt:lpstr>
      <vt:lpstr>Ejemplo: “Romance de la pérdida de Alhama”</vt:lpstr>
      <vt:lpstr>Ejemplo: “Romance de la pérdida de Alhama”</vt:lpstr>
      <vt:lpstr> “Romance de la pérdida de Alhama”</vt:lpstr>
      <vt:lpstr>Romance de la pérdida de Alhama”</vt:lpstr>
      <vt:lpstr>“Romance de la pérdida de Alhama”</vt:lpstr>
      <vt:lpstr> “Romance de la pérdida de Alhama”</vt:lpstr>
      <vt:lpstr> “Romance de la pérdida de Alhama”</vt:lpstr>
      <vt:lpstr> “Romance de la pérdida de Alhama”</vt:lpstr>
      <vt:lpstr>“Romance de la pérdida de Alhama”</vt:lpstr>
      <vt:lpstr>“Romance de la pérdida de Alhama”</vt:lpstr>
      <vt:lpstr>“Romance del rey moro que perdió Alhama”</vt:lpstr>
      <vt:lpstr>El Romance del rey moro que perdió  Alhama</vt:lpstr>
      <vt:lpstr>Romance del rey moro que perdió Alhama”</vt:lpstr>
      <vt:lpstr>Personajes</vt:lpstr>
      <vt:lpstr>La pérdida de Alhama</vt:lpstr>
      <vt:lpstr>Argumento</vt:lpstr>
      <vt:lpstr>Romance</vt:lpstr>
      <vt:lpstr>Conflictos</vt:lpstr>
      <vt:lpstr>Estilo:</vt:lpstr>
      <vt:lpstr>Términos Retóricos</vt:lpstr>
      <vt:lpstr>Términos Retóricos</vt:lpstr>
      <vt:lpstr>Términos Retóricos</vt:lpstr>
      <vt:lpstr>Conclusión</vt:lpstr>
      <vt:lpstr>Bibliografía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Romancero</dc:title>
  <dc:creator>Miryam Vijil</dc:creator>
  <cp:lastModifiedBy>Mami</cp:lastModifiedBy>
  <cp:revision>46</cp:revision>
  <dcterms:created xsi:type="dcterms:W3CDTF">2009-02-03T00:22:41Z</dcterms:created>
  <dcterms:modified xsi:type="dcterms:W3CDTF">2010-04-07T03:51:37Z</dcterms:modified>
</cp:coreProperties>
</file>